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C834B7-773F-4050-A7AD-1C5B4AB2F24F}" type="datetimeFigureOut">
              <a:rPr lang="ru-RU" smtClean="0"/>
              <a:pPr/>
              <a:t>10.10.2010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C57840-FD60-45A6-A626-75CACFFC1F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C57840-FD60-45A6-A626-75CACFFC1F89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313D33-2650-44E5-9A2A-E5E001A8EBFF}" type="datetimeFigureOut">
              <a:rPr lang="ru-RU" smtClean="0"/>
              <a:pPr/>
              <a:t>10.10.2010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61647B-089F-4D0D-B8A6-D82BFC1E8EA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313D33-2650-44E5-9A2A-E5E001A8EBFF}" type="datetimeFigureOut">
              <a:rPr lang="ru-RU" smtClean="0"/>
              <a:pPr/>
              <a:t>10.10.2010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61647B-089F-4D0D-B8A6-D82BFC1E8E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313D33-2650-44E5-9A2A-E5E001A8EBFF}" type="datetimeFigureOut">
              <a:rPr lang="ru-RU" smtClean="0"/>
              <a:pPr/>
              <a:t>10.10.2010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61647B-089F-4D0D-B8A6-D82BFC1E8EA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313D33-2650-44E5-9A2A-E5E001A8EBFF}" type="datetimeFigureOut">
              <a:rPr lang="ru-RU" smtClean="0"/>
              <a:pPr/>
              <a:t>10.10.2010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61647B-089F-4D0D-B8A6-D82BFC1E8E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313D33-2650-44E5-9A2A-E5E001A8EBFF}" type="datetimeFigureOut">
              <a:rPr lang="ru-RU" smtClean="0"/>
              <a:pPr/>
              <a:t>10.10.2010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61647B-089F-4D0D-B8A6-D82BFC1E8E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313D33-2650-44E5-9A2A-E5E001A8EBFF}" type="datetimeFigureOut">
              <a:rPr lang="ru-RU" smtClean="0"/>
              <a:pPr/>
              <a:t>10.10.2010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61647B-089F-4D0D-B8A6-D82BFC1E8E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313D33-2650-44E5-9A2A-E5E001A8EBFF}" type="datetimeFigureOut">
              <a:rPr lang="ru-RU" smtClean="0"/>
              <a:pPr/>
              <a:t>10.10.2010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61647B-089F-4D0D-B8A6-D82BFC1E8EA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313D33-2650-44E5-9A2A-E5E001A8EBFF}" type="datetimeFigureOut">
              <a:rPr lang="ru-RU" smtClean="0"/>
              <a:pPr/>
              <a:t>10.10.2010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61647B-089F-4D0D-B8A6-D82BFC1E8E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313D33-2650-44E5-9A2A-E5E001A8EBFF}" type="datetimeFigureOut">
              <a:rPr lang="ru-RU" smtClean="0"/>
              <a:pPr/>
              <a:t>10.10.2010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61647B-089F-4D0D-B8A6-D82BFC1E8EA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313D33-2650-44E5-9A2A-E5E001A8EBFF}" type="datetimeFigureOut">
              <a:rPr lang="ru-RU" smtClean="0"/>
              <a:pPr/>
              <a:t>10.10.2010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61647B-089F-4D0D-B8A6-D82BFC1E8E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313D33-2650-44E5-9A2A-E5E001A8EBFF}" type="datetimeFigureOut">
              <a:rPr lang="ru-RU" smtClean="0"/>
              <a:pPr/>
              <a:t>10.10.2010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61647B-089F-4D0D-B8A6-D82BFC1E8E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E313D33-2650-44E5-9A2A-E5E001A8EBFF}" type="datetimeFigureOut">
              <a:rPr lang="ru-RU" smtClean="0"/>
              <a:pPr/>
              <a:t>10.10.2010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061647B-089F-4D0D-B8A6-D82BFC1E8EA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Lineage" TargetMode="External"/><Relationship Id="rId13" Type="http://schemas.openxmlformats.org/officeDocument/2006/relationships/hyperlink" Target="http://ru.wikipedia.org/wiki/%D0%9C%D0%B0%D1%80%D1%82_2007" TargetMode="External"/><Relationship Id="rId18" Type="http://schemas.openxmlformats.org/officeDocument/2006/relationships/hyperlink" Target="http://ru.wikipedia.org/wiki/1_%D0%B0%D0%B2%D0%B3%D1%83%D1%81%D1%82%D0%B0" TargetMode="External"/><Relationship Id="rId26" Type="http://schemas.openxmlformats.org/officeDocument/2006/relationships/hyperlink" Target="http://ru.wikipedia.org/wiki/%D0%95%D0%B2%D1%80%D0%BE%D0%BF%D0%B0" TargetMode="External"/><Relationship Id="rId3" Type="http://schemas.openxmlformats.org/officeDocument/2006/relationships/hyperlink" Target="http://ru.wikipedia.org/wiki/%D0%90%D0%BD%D0%B3%D0%BB%D0%B8%D0%B9%D1%81%D0%BA%D0%B8%D0%B9_%D1%8F%D0%B7%D1%8B%D0%BA" TargetMode="External"/><Relationship Id="rId21" Type="http://schemas.openxmlformats.org/officeDocument/2006/relationships/hyperlink" Target="http://ru.wikipedia.org/wiki/17_%D0%B8%D1%8E%D0%BB%D1%8F" TargetMode="External"/><Relationship Id="rId34" Type="http://schemas.openxmlformats.org/officeDocument/2006/relationships/image" Target="../media/image7.png"/><Relationship Id="rId7" Type="http://schemas.openxmlformats.org/officeDocument/2006/relationships/hyperlink" Target="http://ru.wikipedia.org/wiki/%D0%9F%D1%80%D0%B8%D0%BA%D0%B2%D0%B5%D0%BB" TargetMode="External"/><Relationship Id="rId12" Type="http://schemas.openxmlformats.org/officeDocument/2006/relationships/hyperlink" Target="http://ru.wikipedia.org/wiki/2003" TargetMode="External"/><Relationship Id="rId17" Type="http://schemas.openxmlformats.org/officeDocument/2006/relationships/hyperlink" Target="http://ru.wikipedia.org/wiki/%D0%9C%D0%B0%D0%BB%D0%B0%D0%B9%D0%B7%D0%B8%D1%8F" TargetMode="External"/><Relationship Id="rId25" Type="http://schemas.openxmlformats.org/officeDocument/2006/relationships/hyperlink" Target="http://ru.wikipedia.org/wiki/%D0%92%D0%B5%D0%BB%D0%B8%D0%BA%D0%BE%D0%B1%D1%80%D0%B8%D1%82%D0%B0%D0%BD%D0%B8%D1%8F" TargetMode="External"/><Relationship Id="rId33" Type="http://schemas.openxmlformats.org/officeDocument/2006/relationships/image" Target="../media/image6.png"/><Relationship Id="rId2" Type="http://schemas.openxmlformats.org/officeDocument/2006/relationships/hyperlink" Target="http://ru.wikipedia.org/wiki/%D0%9A%D0%BE%D1%80%D0%B5%D0%B9%D1%81%D0%BA%D0%B8%D0%B9_%D1%8F%D0%B7%D1%8B%D0%BA" TargetMode="External"/><Relationship Id="rId16" Type="http://schemas.openxmlformats.org/officeDocument/2006/relationships/hyperlink" Target="http://ru.wikipedia.org/wiki/%D0%A1%D0%B8%D0%BD%D0%B3%D0%B0%D0%BF%D1%83%D1%80" TargetMode="External"/><Relationship Id="rId20" Type="http://schemas.openxmlformats.org/officeDocument/2006/relationships/hyperlink" Target="http://ru.wikipedia.org/w/index.php?title=AsianMedia&amp;action=edit&amp;redlink=1" TargetMode="External"/><Relationship Id="rId29" Type="http://schemas.openxmlformats.org/officeDocument/2006/relationships/hyperlink" Target="http://ru.wikipedia.org/wiki/%D0%9C%D0%B8%D0%BA%D1%80%D0%BE%D1%82%D1%80%D0%B0%D0%BD%D0%B7%D0%B0%D0%BA%D1%86%D0%B8%D0%B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IBM_PC-%D1%81%D0%BE%D0%B2%D0%BC%D0%B5%D1%81%D1%82%D0%B8%D0%BC%D1%8B%D0%B5_%D0%BA%D0%BE%D0%BC%D0%BF%D1%8C%D1%8E%D1%82%D0%B5%D1%80%D1%8B" TargetMode="External"/><Relationship Id="rId11" Type="http://schemas.openxmlformats.org/officeDocument/2006/relationships/hyperlink" Target="http://ru.wikipedia.org/wiki/1_%D0%BE%D0%BA%D1%82%D1%8F%D0%B1%D1%80%D1%8F" TargetMode="External"/><Relationship Id="rId24" Type="http://schemas.openxmlformats.org/officeDocument/2006/relationships/hyperlink" Target="http://ru.wikipedia.org/wiki/%D0%A1%D0%BE%D0%B5%D0%B4%D0%B8%D0%BD%D1%91%D0%BD%D0%BD%D1%8B%D0%B5_%D0%A8%D1%82%D0%B0%D1%82%D1%8B_%D0%90%D0%BC%D0%B5%D1%80%D0%B8%D0%BA%D0%B8" TargetMode="External"/><Relationship Id="rId32" Type="http://schemas.openxmlformats.org/officeDocument/2006/relationships/image" Target="../media/image5.png"/><Relationship Id="rId5" Type="http://schemas.openxmlformats.org/officeDocument/2006/relationships/hyperlink" Target="http://ru.wikipedia.org/wiki/MMORPG" TargetMode="External"/><Relationship Id="rId15" Type="http://schemas.openxmlformats.org/officeDocument/2006/relationships/hyperlink" Target="http://ru.wikipedia.org/wiki/%D0%A4%D0%B8%D0%BB%D0%B8%D0%BF%D0%BF%D0%B8%D0%BD%D1%8B" TargetMode="External"/><Relationship Id="rId23" Type="http://schemas.openxmlformats.org/officeDocument/2006/relationships/hyperlink" Target="http://ru.wikipedia.org/wiki/%D0%98%D0%BD%D0%BD%D0%BE%D0%B2%D0%B0_%D0%A1%D0%B8%D1%81%D1%82%D0%B5%D0%BC%D1%81" TargetMode="External"/><Relationship Id="rId28" Type="http://schemas.openxmlformats.org/officeDocument/2006/relationships/hyperlink" Target="http://ru.wikipedia.org/wiki/2008_%D0%B3%D0%BE%D0%B4" TargetMode="External"/><Relationship Id="rId10" Type="http://schemas.openxmlformats.org/officeDocument/2006/relationships/hyperlink" Target="http://ru.wikipedia.org/wiki/%D0%AE%D0%B6%D0%BD%D0%B0%D1%8F_%D0%9A%D0%BE%D1%80%D0%B5%D1%8F" TargetMode="External"/><Relationship Id="rId19" Type="http://schemas.openxmlformats.org/officeDocument/2006/relationships/hyperlink" Target="http://ru.wikipedia.org/wiki/2007" TargetMode="External"/><Relationship Id="rId31" Type="http://schemas.openxmlformats.org/officeDocument/2006/relationships/image" Target="../media/image4.png"/><Relationship Id="rId4" Type="http://schemas.openxmlformats.org/officeDocument/2006/relationships/hyperlink" Target="http://ru.wikipedia.org/wiki/%D0%A4%D1%8D%D0%BD%D1%82%D0%B5%D0%B7%D0%B8" TargetMode="External"/><Relationship Id="rId9" Type="http://schemas.openxmlformats.org/officeDocument/2006/relationships/hyperlink" Target="http://ru.wikipedia.org/wiki/Lineage_2" TargetMode="External"/><Relationship Id="rId14" Type="http://schemas.openxmlformats.org/officeDocument/2006/relationships/hyperlink" Target="http://ru.wikipedia.org/wiki/%D0%AE%D0%B6%D0%BD%D0%B0%D1%8F_%D0%90%D0%B7%D0%B8%D1%8F" TargetMode="External"/><Relationship Id="rId22" Type="http://schemas.openxmlformats.org/officeDocument/2006/relationships/hyperlink" Target="http://ru.wikipedia.org/wiki/2008" TargetMode="External"/><Relationship Id="rId27" Type="http://schemas.openxmlformats.org/officeDocument/2006/relationships/hyperlink" Target="http://ru.wikipedia.org/wiki/NCsoft" TargetMode="External"/><Relationship Id="rId30" Type="http://schemas.openxmlformats.org/officeDocument/2006/relationships/hyperlink" Target="http://ru.wikipedia.org/wiki/Windows_Vista" TargetMode="External"/><Relationship Id="rId35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PvE" TargetMode="External"/><Relationship Id="rId3" Type="http://schemas.openxmlformats.org/officeDocument/2006/relationships/hyperlink" Target="http://ru.wikipedia.org/wiki/%D0%98%D0%B3%D1%80%D0%BE%D0%B2%D0%BE%D0%B9_%D0%B4%D0%B2%D0%B8%D0%B6%D0%BE%D0%BA" TargetMode="External"/><Relationship Id="rId7" Type="http://schemas.openxmlformats.org/officeDocument/2006/relationships/hyperlink" Target="http://ru.wikipedia.org/wiki/%D0%90%D0%BD%D0%B3%D0%BB%D0%B8%D0%B9%D1%81%D0%BA%D0%B8%D0%B9_%D1%8F%D0%B7%D1%8B%D0%BA" TargetMode="External"/><Relationship Id="rId12" Type="http://schemas.openxmlformats.org/officeDocument/2006/relationships/image" Target="../media/image9.jpeg"/><Relationship Id="rId2" Type="http://schemas.openxmlformats.org/officeDocument/2006/relationships/hyperlink" Target="http://ru.wikipedia.org/wiki/MMOR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World_of_Warcraft" TargetMode="External"/><Relationship Id="rId11" Type="http://schemas.openxmlformats.org/officeDocument/2006/relationships/hyperlink" Target="http://ru.wikipedia.org/wiki/Lineage_2" TargetMode="External"/><Relationship Id="rId5" Type="http://schemas.openxmlformats.org/officeDocument/2006/relationships/hyperlink" Target="http://ru.wikipedia.org/wiki/RF_Online" TargetMode="External"/><Relationship Id="rId10" Type="http://schemas.openxmlformats.org/officeDocument/2006/relationships/hyperlink" Target="http://ru.wikipedia.org/wiki/PK" TargetMode="External"/><Relationship Id="rId4" Type="http://schemas.openxmlformats.org/officeDocument/2006/relationships/hyperlink" Target="http://ru.wikipedia.org/wiki/Unreal_Engine" TargetMode="External"/><Relationship Id="rId9" Type="http://schemas.openxmlformats.org/officeDocument/2006/relationships/hyperlink" Target="http://ru.wikipedia.org/wiki/PvP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C%D0%B0%D0%BA%D1%80%D0%BE%D1%81" TargetMode="External"/><Relationship Id="rId2" Type="http://schemas.openxmlformats.org/officeDocument/2006/relationships/hyperlink" Target="http://ru.wikipedia.org/w/index.php?title=%D0%92%D0%B8%D1%80%D1%82%D1%83%D0%B0%D0%BB%D1%8C%D0%BD%D0%B0%D1%8F_%D0%BA%D0%B0%D0%BC%D0%B5%D1%80%D0%B0&amp;action=edit&amp;redlink=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0%D0%BD%D0%B3%D0%BB%D0%B8%D0%B9%D1%81%D0%BA%D0%B8%D0%B9_%D1%8F%D0%B7%D1%8B%D0%BA" TargetMode="External"/><Relationship Id="rId2" Type="http://schemas.openxmlformats.org/officeDocument/2006/relationships/hyperlink" Target="http://ru.wikipedia.org/wiki/Lineage_2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ru.wikipedia.org/wiki/%D0%90%D0%BD%D0%B3%D0%BB%D0%B8%D0%B9%D1%81%D0%BA%D0%B8%D0%B9_%D1%8F%D0%B7%D1%8B%D0%BA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Lineage_2" TargetMode="External"/><Relationship Id="rId2" Type="http://schemas.openxmlformats.org/officeDocument/2006/relationships/hyperlink" Target="http://ru.wikipedia.org/wiki/%D0%90%D0%BD%D0%B3%D0%BB%D0%B8%D0%B9%D1%81%D0%BA%D0%B8%D0%B9_%D1%8F%D0%B7%D1%8B%D0%B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13" Type="http://schemas.openxmlformats.org/officeDocument/2006/relationships/image" Target="../media/image16.png"/><Relationship Id="rId3" Type="http://schemas.openxmlformats.org/officeDocument/2006/relationships/slide" Target="slide19.xml"/><Relationship Id="rId7" Type="http://schemas.openxmlformats.org/officeDocument/2006/relationships/slide" Target="slide23.xml"/><Relationship Id="rId12" Type="http://schemas.openxmlformats.org/officeDocument/2006/relationships/slide" Target="slide28.xml"/><Relationship Id="rId2" Type="http://schemas.openxmlformats.org/officeDocument/2006/relationships/hyperlink" Target="http://ru.wikipedia.org/wiki/%D0%90%D0%BD%D0%B3%D0%BB%D0%B8%D0%B9%D1%81%D0%BA%D0%B8%D0%B9_%D1%8F%D0%B7%D1%8B%D0%BA" TargetMode="External"/><Relationship Id="rId1" Type="http://schemas.openxmlformats.org/officeDocument/2006/relationships/slideLayout" Target="../slideLayouts/slideLayout2.xml"/><Relationship Id="rId6" Type="http://schemas.openxmlformats.org/officeDocument/2006/relationships/slide" Target="slide22.xml"/><Relationship Id="rId11" Type="http://schemas.openxmlformats.org/officeDocument/2006/relationships/slide" Target="slide27.xml"/><Relationship Id="rId5" Type="http://schemas.openxmlformats.org/officeDocument/2006/relationships/slide" Target="slide21.xml"/><Relationship Id="rId10" Type="http://schemas.openxmlformats.org/officeDocument/2006/relationships/slide" Target="slide26.xml"/><Relationship Id="rId4" Type="http://schemas.openxmlformats.org/officeDocument/2006/relationships/slide" Target="slide20.xml"/><Relationship Id="rId9" Type="http://schemas.openxmlformats.org/officeDocument/2006/relationships/slide" Target="slide2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A1%D0%B5%D1%82%D1%82%D0%B8%D0%BD%D0%B3_(%D1%80%D0%BE%D0%BB%D0%B5%D0%B2%D1%8B%D0%B5_%D0%B8%D0%B3%D1%80%D1%8B)" TargetMode="External"/><Relationship Id="rId2" Type="http://schemas.openxmlformats.org/officeDocument/2006/relationships/hyperlink" Target="http://ru.wikipedia.org/wiki/%D0%A4%D1%8D%D0%BD%D1%82%D0%B5%D0%B7%D0%B8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hyperlink" Target="http://ru.wikipedia.org/wiki/Lineage_2" TargetMode="External"/><Relationship Id="rId4" Type="http://schemas.openxmlformats.org/officeDocument/2006/relationships/hyperlink" Target="http://ru.wikipedia.org/wiki/%D0%90%D0%BD%D0%B3%D0%BB%D0%B8%D0%B9%D1%81%D0%BA%D0%B8%D0%B9_%D1%8F%D0%B7%D1%8B%D0%BA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A%D0%B2%D0%B5%D1%81%D1%82_(%D0%B7%D0%BD%D0%B0%D1%87%D0%B5%D0%BD%D0%B8%D1%8F)" TargetMode="External"/><Relationship Id="rId2" Type="http://schemas.openxmlformats.org/officeDocument/2006/relationships/hyperlink" Target="http://ru.wikipedia.org/wiki/PvE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hyperlink" Target="http://ru.wikipedia.org/wiki/%D0%9C%D0%BE%D0%B1_(MMORPG)" TargetMode="External"/><Relationship Id="rId4" Type="http://schemas.openxmlformats.org/officeDocument/2006/relationships/hyperlink" Target="http://ru.wikipedia.org/wiki/%D0%90%D0%BD%D0%B3%D0%BB%D0%B8%D0%B9%D1%81%D0%BA%D0%B8%D0%B9_%D1%8F%D0%B7%D1%8B%D0%BA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0%D0%BD%D0%B3%D0%BB%D0%B8%D0%B9%D1%81%D0%BA%D0%B8%D0%B9_%D1%8F%D0%B7%D1%8B%D0%BA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ru.wikipedia.org/wiki/NPC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0%D0%BD%D0%B3%D0%BB%D0%B8%D0%B9%D1%81%D0%BA%D0%B8%D0%B9_%D1%8F%D0%B7%D1%8B%D0%BA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ru.wikipedia.org/wiki/NPC" TargetMode="External"/><Relationship Id="rId4" Type="http://schemas.openxmlformats.org/officeDocument/2006/relationships/hyperlink" Target="http://ru.wikipedia.org/wiki/Lineage_2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hyperlink" Target="http://ru.wikipedia.org/wiki/%D0%90%D0%BD%D0%B3%D0%BB%D0%B8%D0%B9%D1%81%D0%BA%D0%B8%D0%B9_%D1%8F%D0%B7%D1%8B%D0%BA" TargetMode="External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D%D0%B5%D0%B8%D0%B3%D1%80%D0%BE%D0%B2%D0%BE%D0%B9_%D0%BF%D0%B5%D1%80%D1%81%D0%BE%D0%BD%D0%B0%D0%B6" TargetMode="External"/><Relationship Id="rId5" Type="http://schemas.openxmlformats.org/officeDocument/2006/relationships/hyperlink" Target="http://ru.wikipedia.org/wiki/%D0%94%D0%B8%D0%B0%D0%B4%D0%B5%D0%BC%D0%B0" TargetMode="External"/><Relationship Id="rId4" Type="http://schemas.openxmlformats.org/officeDocument/2006/relationships/hyperlink" Target="http://ru.wikipedia.org/wiki/Lineage_2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A%D0%BB%D0%B0%D1%81%D1%81_%D0%BF%D0%B5%D1%80%D1%81%D0%BE%D0%BD%D0%B0%D0%B6%D0%B0" TargetMode="External"/><Relationship Id="rId2" Type="http://schemas.openxmlformats.org/officeDocument/2006/relationships/hyperlink" Target="http://ru.wikipedia.org/wiki/Lineage_2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hyperlink" Target="http://ru.wikipedia.org/wiki/%D0%90%D0%BD%D0%B3%D0%BB%D0%B8%D0%B9%D1%81%D0%BA%D0%B8%D0%B9_%D1%8F%D0%B7%D1%8B%D0%BA" TargetMode="External"/><Relationship Id="rId4" Type="http://schemas.openxmlformats.org/officeDocument/2006/relationships/hyperlink" Target="http://ru.wikipedia.org/wiki/PvP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Lineage_2" TargetMode="External"/><Relationship Id="rId2" Type="http://schemas.openxmlformats.org/officeDocument/2006/relationships/hyperlink" Target="http://ru.wikipedia.org/wiki/%D0%93%D0%B5%D0%B9%D0%BC%D0%BF%D0%BB%D0%B5%D0%B9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Lineage_2" TargetMode="External"/><Relationship Id="rId2" Type="http://schemas.openxmlformats.org/officeDocument/2006/relationships/hyperlink" Target="http://ru.wikipedia.org/wiki/%D0%A3%D1%87%D1%91%D1%82%D0%BD%D0%B0%D1%8F_%D0%B7%D0%B0%D0%BF%D0%B8%D1%81%D1%8C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hyperlink" Target="http://ru.wikipedia.org/wiki/%D0%90%D0%BD%D0%B3%D0%BB%D0%B8%D0%B9%D1%81%D0%BA%D0%B8%D0%B9_%D1%8F%D0%B7%D1%8B%D0%BA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PvE" TargetMode="External"/><Relationship Id="rId7" Type="http://schemas.openxmlformats.org/officeDocument/2006/relationships/image" Target="../media/image26.png"/><Relationship Id="rId2" Type="http://schemas.openxmlformats.org/officeDocument/2006/relationships/hyperlink" Target="http://ru.wikipedia.org/wiki/%D0%9C%D0%BE%D0%B1_(MMORPG)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0%D0%BD%D0%B3%D0%BB%D0%B8%D0%B9%D1%81%D0%BA%D0%B8%D0%B9_%D1%8F%D0%B7%D1%8B%D0%BA" TargetMode="External"/><Relationship Id="rId5" Type="http://schemas.openxmlformats.org/officeDocument/2006/relationships/hyperlink" Target="http://ru.wikipedia.org/wiki/%D0%A4%D0%B0%D1%80%D0%BC%D0%B5%D1%80%D1%8B" TargetMode="External"/><Relationship Id="rId4" Type="http://schemas.openxmlformats.org/officeDocument/2006/relationships/hyperlink" Target="http://ru.wikipedia.org/wiki/%D0%9A%D0%B2%D0%B5%D1%81%D1%82_(%D0%B7%D0%BD%D0%B0%D1%87%D0%B5%D0%BD%D0%B8%D1%8F)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30.xml"/><Relationship Id="rId3" Type="http://schemas.openxmlformats.org/officeDocument/2006/relationships/hyperlink" Target="http://ru.wikipedia.org/wiki/%D0%91%D0%BE%D1%82_(%D0%BA%D0%BE%D0%BC%D0%BF%D1%8C%D1%8E%D1%82%D0%B5%D1%80%D0%BD%D1%8B%D0%B5_%D0%B8%D0%B3%D1%80%D1%8B)" TargetMode="External"/><Relationship Id="rId7" Type="http://schemas.openxmlformats.org/officeDocument/2006/relationships/image" Target="../media/image27.png"/><Relationship Id="rId2" Type="http://schemas.openxmlformats.org/officeDocument/2006/relationships/hyperlink" Target="http://ru.wikipedia.org/wiki/MMOR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l2superman.com/index_en.html" TargetMode="External"/><Relationship Id="rId5" Type="http://schemas.openxmlformats.org/officeDocument/2006/relationships/hyperlink" Target="http://towalker.com/english/index.asp" TargetMode="External"/><Relationship Id="rId4" Type="http://schemas.openxmlformats.org/officeDocument/2006/relationships/hyperlink" Target="http://ru.wikipedia.org/wiki/Lineage_2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/index.php?title=%D0%A3%D1%80%D0%BE%D0%B2%D0%B5%D0%BD%D1%8C_%D0%BF%D0%B5%D1%80%D1%81%D0%BE%D0%BD%D0%B0%D0%B6%D0%B0&amp;action=edit&amp;redlink=1" TargetMode="External"/><Relationship Id="rId2" Type="http://schemas.openxmlformats.org/officeDocument/2006/relationships/hyperlink" Target="http://ru.wikipedia.org/wiki/%D0%90%D0%BD%D0%B3%D0%BB%D0%B8%D0%B9%D1%81%D0%BA%D0%B8%D0%B9_%D1%8F%D0%B7%D1%8B%D0%BA" TargetMode="External"/><Relationship Id="rId1" Type="http://schemas.openxmlformats.org/officeDocument/2006/relationships/slideLayout" Target="../slideLayouts/slideLayout2.xml"/><Relationship Id="rId5" Type="http://schemas.openxmlformats.org/officeDocument/2006/relationships/slide" Target="slide8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3%D0%B5%D0%B9%D0%BC%D0%BF%D0%BB%D0%B5%D0%B9" TargetMode="External"/><Relationship Id="rId3" Type="http://schemas.openxmlformats.org/officeDocument/2006/relationships/hyperlink" Target="http://ru.wikipedia.org/wiki/2004" TargetMode="External"/><Relationship Id="rId7" Type="http://schemas.openxmlformats.org/officeDocument/2006/relationships/hyperlink" Target="http://ru.wikipedia.org/wiki/%D0%A3%D1%87%D1%91%D1%82%D0%BD%D0%B0%D1%8F_%D0%B7%D0%B0%D0%BF%D0%B8%D1%81%D1%8C" TargetMode="External"/><Relationship Id="rId2" Type="http://schemas.openxmlformats.org/officeDocument/2006/relationships/hyperlink" Target="http://ru.wikipedia.org/wiki/27_%D0%B0%D0%BF%D1%80%D0%B5%D0%BB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0%D0%BD%D0%B3%D0%BB%D0%B8%D0%B9%D1%81%D0%BA%D0%B8%D0%B9_%D1%8F%D0%B7%D1%8B%D0%BA" TargetMode="External"/><Relationship Id="rId5" Type="http://schemas.openxmlformats.org/officeDocument/2006/relationships/hyperlink" Target="http://ru.wikipedia.org/wiki/%D0%9D%D0%B0%D1%80%D1%83%D1%88%D0%B5%D0%BD%D0%B8%D0%B5_%D0%B0%D0%B2%D1%82%D0%BE%D1%80%D1%81%D0%BA%D0%BE%D0%B3%D0%BE_%D0%BF%D1%80%D0%B0%D0%B2%D0%B0" TargetMode="External"/><Relationship Id="rId10" Type="http://schemas.openxmlformats.org/officeDocument/2006/relationships/slide" Target="slide8.xml"/><Relationship Id="rId4" Type="http://schemas.openxmlformats.org/officeDocument/2006/relationships/hyperlink" Target="http://ru.wikipedia.org/wiki/%D0%91%D0%B5%D1%82%D0%B0-%D1%82%D0%B5%D1%81%D1%82%D0%B8%D1%80%D0%BE%D0%B2%D0%B0%D0%BD%D0%B8%D0%B5" TargetMode="External"/><Relationship Id="rId9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hyperlink" Target="http://ru.wikipedia.org/wiki/2004" TargetMode="External"/><Relationship Id="rId7" Type="http://schemas.openxmlformats.org/officeDocument/2006/relationships/hyperlink" Target="http://ru.wikipedia.org/wiki/PvP" TargetMode="External"/><Relationship Id="rId2" Type="http://schemas.openxmlformats.org/officeDocument/2006/relationships/hyperlink" Target="http://ru.wikipedia.org/wiki/29_%D0%B8%D1%8E%D0%BD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C%D0%BE%D0%B1_(MMORPG)" TargetMode="External"/><Relationship Id="rId5" Type="http://schemas.openxmlformats.org/officeDocument/2006/relationships/hyperlink" Target="http://ru.wikipedia.org/wiki/Lineage_2" TargetMode="External"/><Relationship Id="rId4" Type="http://schemas.openxmlformats.org/officeDocument/2006/relationships/hyperlink" Target="http://ru.wikipedia.org/wiki/%D0%90%D0%BD%D0%B3%D0%BB%D0%B8%D0%B9%D1%81%D0%BA%D0%B8%D0%B9_%D1%8F%D0%B7%D1%8B%D0%BA" TargetMode="External"/><Relationship Id="rId9" Type="http://schemas.openxmlformats.org/officeDocument/2006/relationships/slide" Target="slide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2004" TargetMode="External"/><Relationship Id="rId2" Type="http://schemas.openxmlformats.org/officeDocument/2006/relationships/hyperlink" Target="http://ru.wikipedia.org/wiki/8_%D0%B4%D0%B5%D0%BA%D0%B0%D0%B1%D1%80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image" Target="../media/image30.png"/><Relationship Id="rId4" Type="http://schemas.openxmlformats.org/officeDocument/2006/relationships/hyperlink" Target="http://ru.wikipedia.org/wiki/%D0%90%D0%BD%D0%B3%D0%BB%D0%B8%D0%B9%D1%81%D0%BA%D0%B8%D0%B9_%D1%8F%D0%B7%D1%8B%D0%BA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8%D0%B2%D0%B5%D0%BD%D1%82" TargetMode="External"/><Relationship Id="rId2" Type="http://schemas.openxmlformats.org/officeDocument/2006/relationships/hyperlink" Target="http://ru.wikipedia.org/wiki/%D0%9C%D0%B0%D0%B9_2005" TargetMode="Externa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image" Target="../media/image31.png"/><Relationship Id="rId4" Type="http://schemas.openxmlformats.org/officeDocument/2006/relationships/hyperlink" Target="http://ru.wikipedia.org/wiki/%D0%90%D0%BD%D0%B3%D0%BB%D0%B8%D0%B9%D1%81%D0%BA%D0%B8%D0%B9_%D1%8F%D0%B7%D1%8B%D0%BA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8_%D1%84%D0%B5%D0%B2%D1%80%D0%B0%D0%BB%D1%8F" TargetMode="External"/><Relationship Id="rId7" Type="http://schemas.openxmlformats.org/officeDocument/2006/relationships/slide" Target="slide8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3%D0%B5%D0%B9%D0%BC%D0%BF%D0%BB%D0%B5%D0%B9" TargetMode="External"/><Relationship Id="rId5" Type="http://schemas.openxmlformats.org/officeDocument/2006/relationships/hyperlink" Target="http://ru.wikipedia.org/wiki/%D0%90%D0%BD%D0%B3%D0%BB%D0%B8%D0%B9%D1%81%D0%BA%D0%B8%D0%B9_%D1%8F%D0%B7%D1%8B%D0%BA" TargetMode="External"/><Relationship Id="rId4" Type="http://schemas.openxmlformats.org/officeDocument/2006/relationships/hyperlink" Target="http://ru.wikipedia.org/wiki/2006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hyperlink" Target="http://ru.wikipedia.org/wiki/2006" TargetMode="External"/><Relationship Id="rId7" Type="http://schemas.openxmlformats.org/officeDocument/2006/relationships/hyperlink" Target="http://ru.wikipedia.org/wiki/NPC" TargetMode="External"/><Relationship Id="rId2" Type="http://schemas.openxmlformats.org/officeDocument/2006/relationships/hyperlink" Target="http://ru.wikipedia.org/wiki/6_%D1%81%D0%B5%D0%BD%D1%82%D1%8F%D0%B1%D1%80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Lineage_2" TargetMode="External"/><Relationship Id="rId5" Type="http://schemas.openxmlformats.org/officeDocument/2006/relationships/hyperlink" Target="http://ru.wikipedia.org/wiki/%D0%91%D0%BE%D1%81%D1%81_(%D0%BA%D0%BE%D0%BC%D0%BF%D1%8C%D1%8E%D1%82%D0%B5%D1%80%D0%BD%D1%8B%D0%B5_%D0%B8%D0%B3%D1%80%D1%8B)" TargetMode="External"/><Relationship Id="rId4" Type="http://schemas.openxmlformats.org/officeDocument/2006/relationships/hyperlink" Target="http://ru.wikipedia.org/wiki/%D0%90%D0%BD%D0%B3%D0%BB%D0%B8%D0%B9%D1%81%D0%BA%D0%B8%D0%B9_%D1%8F%D0%B7%D1%8B%D0%BA" TargetMode="External"/><Relationship Id="rId9" Type="http://schemas.openxmlformats.org/officeDocument/2006/relationships/slide" Target="slide8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hyperlink" Target="http://ru.wikipedia.org/wiki/2007" TargetMode="External"/><Relationship Id="rId7" Type="http://schemas.openxmlformats.org/officeDocument/2006/relationships/image" Target="../media/image34.png"/><Relationship Id="rId2" Type="http://schemas.openxmlformats.org/officeDocument/2006/relationships/hyperlink" Target="http://ru.wikipedia.org/wiki/11_%D0%B0%D0%BF%D1%80%D0%B5%D0%BB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8%D1%81%D0%BA%D1%83%D1%81%D1%81%D1%82%D0%B2%D0%B5%D0%BD%D0%BD%D1%8B%D0%B9_%D0%B8%D0%BD%D1%82%D0%B5%D0%BB%D0%BB%D0%B5%D0%BA%D1%82" TargetMode="External"/><Relationship Id="rId5" Type="http://schemas.openxmlformats.org/officeDocument/2006/relationships/hyperlink" Target="http://ru.wikipedia.org/wiki/%D0%9A%D0%BE%D0%BC%D0%BF%D1%8C%D1%8E%D1%82%D0%B5%D1%80%D0%BD%D1%8B%D0%B9_%D1%81%D0%BB%D0%B5%D0%BD%D0%B3" TargetMode="External"/><Relationship Id="rId4" Type="http://schemas.openxmlformats.org/officeDocument/2006/relationships/hyperlink" Target="http://ru.wikipedia.org/wiki/%D0%90%D0%BD%D0%B3%D0%BB%D0%B8%D0%B9%D1%81%D0%BA%D0%B8%D0%B9_%D1%8F%D0%B7%D1%8B%D0%BA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2007" TargetMode="External"/><Relationship Id="rId7" Type="http://schemas.openxmlformats.org/officeDocument/2006/relationships/slide" Target="slide8.xml"/><Relationship Id="rId2" Type="http://schemas.openxmlformats.org/officeDocument/2006/relationships/hyperlink" Target="http://ru.wikipedia.org/wiki/10_%D0%B4%D0%B5%D0%BA%D0%B0%D0%B1%D1%80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hyperlink" Target="http://ru.wikipedia.org/wiki/%D0%90%D0%BD%D0%B3%D0%BB%D0%B8%D0%B9%D1%81%D0%BA%D0%B8%D0%B9_%D1%8F%D0%B7%D1%8B%D0%BA" TargetMode="External"/><Relationship Id="rId4" Type="http://schemas.openxmlformats.org/officeDocument/2006/relationships/hyperlink" Target="http://ru.wikipedia.org/wiki/%D0%A0%D1%83%D1%81%D1%81%D0%BA%D0%B8%D0%B9_%D1%8F%D0%B7%D1%8B%D0%BA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2008" TargetMode="External"/><Relationship Id="rId7" Type="http://schemas.openxmlformats.org/officeDocument/2006/relationships/slide" Target="slide8.xml"/><Relationship Id="rId2" Type="http://schemas.openxmlformats.org/officeDocument/2006/relationships/hyperlink" Target="http://ru.wikipedia.org/wiki/12_%D0%B0%D0%B2%D0%B3%D1%83%D1%81%D1%82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hyperlink" Target="http://www.lineage2.com/news/gracia_01.html" TargetMode="External"/><Relationship Id="rId4" Type="http://schemas.openxmlformats.org/officeDocument/2006/relationships/hyperlink" Target="http://ru.wikipedia.org/wiki/Lineage_2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2008" TargetMode="External"/><Relationship Id="rId7" Type="http://schemas.openxmlformats.org/officeDocument/2006/relationships/image" Target="../media/image37.png"/><Relationship Id="rId2" Type="http://schemas.openxmlformats.org/officeDocument/2006/relationships/hyperlink" Target="http://ru.wikipedia.org/wiki/27_%D0%BE%D0%BA%D1%82%D1%8F%D0%B1%D1%80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PvP" TargetMode="External"/><Relationship Id="rId5" Type="http://schemas.openxmlformats.org/officeDocument/2006/relationships/hyperlink" Target="http://www.lineage2.com/news/graciapt2_01.html" TargetMode="External"/><Relationship Id="rId4" Type="http://schemas.openxmlformats.org/officeDocument/2006/relationships/hyperlink" Target="http://ru.wikipedia.org/wiki/Lineage_2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2000240"/>
            <a:ext cx="7406640" cy="760536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Моё хобби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Александр\Рабочий стол\602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5206" y="4929198"/>
            <a:ext cx="1452561" cy="1452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Documents and Settings\Александр\Рабочий стол\8e5ce5fa9f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3520600"/>
            <a:ext cx="3548066" cy="3337400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0"/>
            <a:ext cx="7498080" cy="114300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Lineage II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857232"/>
            <a:ext cx="7498080" cy="4800600"/>
          </a:xfrm>
        </p:spPr>
        <p:txBody>
          <a:bodyPr>
            <a:normAutofit fontScale="40000" lnSpcReduction="20000"/>
          </a:bodyPr>
          <a:lstStyle/>
          <a:p>
            <a:pPr algn="just"/>
            <a:r>
              <a:rPr lang="en-US" b="1" i="1" dirty="0" smtClean="0">
                <a:latin typeface="Calibri" pitchFamily="34" charset="0"/>
              </a:rPr>
              <a:t>Lineage II</a:t>
            </a:r>
            <a:r>
              <a:rPr lang="en-US" dirty="0" smtClean="0">
                <a:latin typeface="Calibri" pitchFamily="34" charset="0"/>
              </a:rPr>
              <a:t> (</a:t>
            </a:r>
            <a:r>
              <a:rPr lang="ru-RU" dirty="0" err="1" smtClean="0">
                <a:latin typeface="Calibri" pitchFamily="34" charset="0"/>
                <a:hlinkClick r:id="rId2" tooltip="Корейский язык"/>
              </a:rPr>
              <a:t>кор</a:t>
            </a:r>
            <a:r>
              <a:rPr lang="ru-RU" dirty="0" smtClean="0">
                <a:latin typeface="Calibri" pitchFamily="34" charset="0"/>
                <a:hlinkClick r:id="rId2" tooltip="Корейский язык"/>
              </a:rPr>
              <a:t>.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ko-KR" altLang="en-US" dirty="0" smtClean="0">
                <a:latin typeface="Calibri" pitchFamily="34" charset="0"/>
              </a:rPr>
              <a:t>리니지 </a:t>
            </a:r>
            <a:r>
              <a:rPr lang="en-US" altLang="ko-KR" dirty="0" smtClean="0">
                <a:latin typeface="Calibri" pitchFamily="34" charset="0"/>
              </a:rPr>
              <a:t>2, </a:t>
            </a:r>
            <a:r>
              <a:rPr lang="ru-RU" dirty="0" smtClean="0">
                <a:latin typeface="Calibri" pitchFamily="34" charset="0"/>
                <a:hlinkClick r:id="rId3" tooltip="Английский язык"/>
              </a:rPr>
              <a:t>англ.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en-US" i="1" dirty="0" smtClean="0">
                <a:latin typeface="Calibri" pitchFamily="34" charset="0"/>
              </a:rPr>
              <a:t>Lineage</a:t>
            </a:r>
            <a:r>
              <a:rPr lang="en-US" dirty="0" smtClean="0">
                <a:latin typeface="Calibri" pitchFamily="34" charset="0"/>
              </a:rPr>
              <a:t> [ˈ</a:t>
            </a:r>
            <a:r>
              <a:rPr lang="en-US" dirty="0" err="1" smtClean="0">
                <a:latin typeface="Calibri" pitchFamily="34" charset="0"/>
              </a:rPr>
              <a:t>lɪniɪdʒ</a:t>
            </a:r>
            <a:r>
              <a:rPr lang="en-US" dirty="0" smtClean="0">
                <a:latin typeface="Calibri" pitchFamily="34" charset="0"/>
              </a:rPr>
              <a:t>] — </a:t>
            </a:r>
            <a:r>
              <a:rPr lang="ru-RU" dirty="0" smtClean="0">
                <a:latin typeface="Calibri" pitchFamily="34" charset="0"/>
              </a:rPr>
              <a:t>родословная) — </a:t>
            </a:r>
            <a:r>
              <a:rPr lang="ru-RU" dirty="0" err="1" smtClean="0">
                <a:latin typeface="Calibri" pitchFamily="34" charset="0"/>
                <a:hlinkClick r:id="rId4" tooltip="Фэнтези"/>
              </a:rPr>
              <a:t>фэнтезийная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ru-RU" dirty="0" smtClean="0">
                <a:latin typeface="Calibri" pitchFamily="34" charset="0"/>
                <a:hlinkClick r:id="rId5" tooltip="MMORPG"/>
              </a:rPr>
              <a:t>массовая многопользовательская ролевая интернет-игра</a:t>
            </a:r>
            <a:r>
              <a:rPr lang="ru-RU" dirty="0" smtClean="0">
                <a:latin typeface="Calibri" pitchFamily="34" charset="0"/>
              </a:rPr>
              <a:t> (</a:t>
            </a:r>
            <a:r>
              <a:rPr lang="en-US" dirty="0" smtClean="0">
                <a:latin typeface="Calibri" pitchFamily="34" charset="0"/>
              </a:rPr>
              <a:t>MMORPG) </a:t>
            </a:r>
            <a:r>
              <a:rPr lang="ru-RU" dirty="0" smtClean="0">
                <a:latin typeface="Calibri" pitchFamily="34" charset="0"/>
              </a:rPr>
              <a:t>для </a:t>
            </a:r>
            <a:r>
              <a:rPr lang="en-US" dirty="0" smtClean="0">
                <a:latin typeface="Calibri" pitchFamily="34" charset="0"/>
                <a:hlinkClick r:id="rId6" tooltip="IBM PC-совместимые компьютеры"/>
              </a:rPr>
              <a:t>PC</a:t>
            </a:r>
            <a:r>
              <a:rPr lang="en-US" dirty="0" smtClean="0">
                <a:latin typeface="Calibri" pitchFamily="34" charset="0"/>
              </a:rPr>
              <a:t>, </a:t>
            </a:r>
            <a:r>
              <a:rPr lang="ru-RU" dirty="0" smtClean="0">
                <a:latin typeface="Calibri" pitchFamily="34" charset="0"/>
              </a:rPr>
              <a:t>является </a:t>
            </a:r>
            <a:r>
              <a:rPr lang="ru-RU" dirty="0" err="1" smtClean="0">
                <a:latin typeface="Calibri" pitchFamily="34" charset="0"/>
                <a:hlinkClick r:id="rId7" tooltip="Приквел"/>
              </a:rPr>
              <a:t>приквелом</a:t>
            </a:r>
            <a:r>
              <a:rPr lang="ru-RU" dirty="0" smtClean="0">
                <a:latin typeface="Calibri" pitchFamily="34" charset="0"/>
              </a:rPr>
              <a:t>, действие которого происходит за 150 лет до событий </a:t>
            </a:r>
            <a:r>
              <a:rPr lang="en-US" dirty="0" smtClean="0">
                <a:latin typeface="Calibri" pitchFamily="34" charset="0"/>
                <a:hlinkClick r:id="rId8" tooltip="Lineage"/>
              </a:rPr>
              <a:t>Lineage</a:t>
            </a:r>
            <a:r>
              <a:rPr lang="en-US" baseline="30000" dirty="0" smtClean="0">
                <a:latin typeface="Calibri" pitchFamily="34" charset="0"/>
                <a:hlinkClick r:id="rId9"/>
              </a:rPr>
              <a:t>[1]</a:t>
            </a:r>
            <a:r>
              <a:rPr lang="en-US" dirty="0" smtClean="0">
                <a:latin typeface="Calibri" pitchFamily="34" charset="0"/>
              </a:rPr>
              <a:t>. </a:t>
            </a:r>
            <a:r>
              <a:rPr lang="ru-RU" dirty="0" smtClean="0">
                <a:latin typeface="Calibri" pitchFamily="34" charset="0"/>
              </a:rPr>
              <a:t>После издания в </a:t>
            </a:r>
            <a:r>
              <a:rPr lang="ru-RU" dirty="0" smtClean="0">
                <a:latin typeface="Calibri" pitchFamily="34" charset="0"/>
                <a:hlinkClick r:id="rId10" tooltip="Южная Корея"/>
              </a:rPr>
              <a:t>Южной Корее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ru-RU" dirty="0" smtClean="0">
                <a:latin typeface="Calibri" pitchFamily="34" charset="0"/>
                <a:hlinkClick r:id="rId11" tooltip="1 октября"/>
              </a:rPr>
              <a:t>1 октября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ru-RU" dirty="0" smtClean="0">
                <a:latin typeface="Calibri" pitchFamily="34" charset="0"/>
                <a:hlinkClick r:id="rId12" tooltip="2003"/>
              </a:rPr>
              <a:t>2003</a:t>
            </a:r>
            <a:r>
              <a:rPr lang="ru-RU" dirty="0" smtClean="0">
                <a:latin typeface="Calibri" pitchFamily="34" charset="0"/>
              </a:rPr>
              <a:t> года, игра стала очень популярной и к </a:t>
            </a:r>
            <a:r>
              <a:rPr lang="ru-RU" dirty="0" smtClean="0">
                <a:latin typeface="Calibri" pitchFamily="34" charset="0"/>
                <a:hlinkClick r:id="rId13" tooltip="Март 2007"/>
              </a:rPr>
              <a:t>марту 2007</a:t>
            </a:r>
            <a:r>
              <a:rPr lang="ru-RU" dirty="0" smtClean="0">
                <a:latin typeface="Calibri" pitchFamily="34" charset="0"/>
              </a:rPr>
              <a:t> года сообщалось о более чем 600 тыс. подписчиков.</a:t>
            </a:r>
          </a:p>
          <a:p>
            <a:pPr algn="just"/>
            <a:r>
              <a:rPr lang="ru-RU" dirty="0" smtClean="0">
                <a:latin typeface="Calibri" pitchFamily="34" charset="0"/>
              </a:rPr>
              <a:t>На территории </a:t>
            </a:r>
            <a:r>
              <a:rPr lang="ru-RU" dirty="0" err="1" smtClean="0">
                <a:latin typeface="Calibri" pitchFamily="34" charset="0"/>
                <a:hlinkClick r:id="rId14" tooltip="Южная Азия"/>
              </a:rPr>
              <a:t>южноазиатских</a:t>
            </a:r>
            <a:r>
              <a:rPr lang="ru-RU" dirty="0" smtClean="0">
                <a:latin typeface="Calibri" pitchFamily="34" charset="0"/>
              </a:rPr>
              <a:t> стран (</a:t>
            </a:r>
            <a:r>
              <a:rPr lang="ru-RU" dirty="0" smtClean="0">
                <a:latin typeface="Calibri" pitchFamily="34" charset="0"/>
                <a:hlinkClick r:id="rId15" tooltip="Филиппины"/>
              </a:rPr>
              <a:t>Филиппины</a:t>
            </a:r>
            <a:r>
              <a:rPr lang="ru-RU" dirty="0" smtClean="0">
                <a:latin typeface="Calibri" pitchFamily="34" charset="0"/>
              </a:rPr>
              <a:t>, </a:t>
            </a:r>
            <a:r>
              <a:rPr lang="ru-RU" dirty="0" smtClean="0">
                <a:latin typeface="Calibri" pitchFamily="34" charset="0"/>
                <a:hlinkClick r:id="rId16" tooltip="Сингапур"/>
              </a:rPr>
              <a:t>Сингапур</a:t>
            </a:r>
            <a:r>
              <a:rPr lang="ru-RU" dirty="0" smtClean="0">
                <a:latin typeface="Calibri" pitchFamily="34" charset="0"/>
              </a:rPr>
              <a:t>, </a:t>
            </a:r>
            <a:r>
              <a:rPr lang="ru-RU" dirty="0" smtClean="0">
                <a:latin typeface="Calibri" pitchFamily="34" charset="0"/>
                <a:hlinkClick r:id="rId17" tooltip="Малайзия"/>
              </a:rPr>
              <a:t>Малайзия</a:t>
            </a:r>
            <a:r>
              <a:rPr lang="ru-RU" dirty="0" smtClean="0">
                <a:latin typeface="Calibri" pitchFamily="34" charset="0"/>
              </a:rPr>
              <a:t>), начиная с </a:t>
            </a:r>
            <a:r>
              <a:rPr lang="ru-RU" dirty="0" smtClean="0">
                <a:latin typeface="Calibri" pitchFamily="34" charset="0"/>
                <a:hlinkClick r:id="rId18" tooltip="1 августа"/>
              </a:rPr>
              <a:t>1 августа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ru-RU" dirty="0" smtClean="0">
                <a:latin typeface="Calibri" pitchFamily="34" charset="0"/>
                <a:hlinkClick r:id="rId19" tooltip="2007"/>
              </a:rPr>
              <a:t>2007</a:t>
            </a:r>
            <a:r>
              <a:rPr lang="ru-RU" dirty="0" smtClean="0">
                <a:latin typeface="Calibri" pitchFamily="34" charset="0"/>
              </a:rPr>
              <a:t> года, игру издает компания </a:t>
            </a:r>
            <a:r>
              <a:rPr lang="en-US" dirty="0" err="1" smtClean="0">
                <a:latin typeface="Calibri" pitchFamily="34" charset="0"/>
                <a:hlinkClick r:id="rId20" tooltip="AsianMedia (страница отсутствует)"/>
              </a:rPr>
              <a:t>AsianMedia</a:t>
            </a:r>
            <a:r>
              <a:rPr lang="en-US" dirty="0" smtClean="0">
                <a:latin typeface="Calibri" pitchFamily="34" charset="0"/>
              </a:rPr>
              <a:t>.</a:t>
            </a:r>
          </a:p>
          <a:p>
            <a:pPr algn="just"/>
            <a:r>
              <a:rPr lang="en-US" dirty="0" smtClean="0">
                <a:latin typeface="Calibri" pitchFamily="34" charset="0"/>
                <a:hlinkClick r:id="rId21" tooltip="17 июля"/>
              </a:rPr>
              <a:t>17 </a:t>
            </a:r>
            <a:r>
              <a:rPr lang="ru-RU" dirty="0" smtClean="0">
                <a:latin typeface="Calibri" pitchFamily="34" charset="0"/>
                <a:hlinkClick r:id="rId21" tooltip="17 июля"/>
              </a:rPr>
              <a:t>июля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ru-RU" dirty="0" smtClean="0">
                <a:latin typeface="Calibri" pitchFamily="34" charset="0"/>
                <a:hlinkClick r:id="rId22" tooltip="2008"/>
              </a:rPr>
              <a:t>2008</a:t>
            </a:r>
            <a:r>
              <a:rPr lang="ru-RU" dirty="0" smtClean="0">
                <a:latin typeface="Calibri" pitchFamily="34" charset="0"/>
              </a:rPr>
              <a:t> года было объявлено, что </a:t>
            </a:r>
            <a:r>
              <a:rPr lang="ru-RU" dirty="0" err="1" smtClean="0">
                <a:latin typeface="Calibri" pitchFamily="34" charset="0"/>
                <a:hlinkClick r:id="rId23" tooltip="Иннова Системс"/>
              </a:rPr>
              <a:t>Иннова</a:t>
            </a:r>
            <a:r>
              <a:rPr lang="ru-RU" dirty="0" smtClean="0">
                <a:latin typeface="Calibri" pitchFamily="34" charset="0"/>
                <a:hlinkClick r:id="rId23" tooltip="Иннова Системс"/>
              </a:rPr>
              <a:t> </a:t>
            </a:r>
            <a:r>
              <a:rPr lang="ru-RU" dirty="0" err="1" smtClean="0">
                <a:latin typeface="Calibri" pitchFamily="34" charset="0"/>
                <a:hlinkClick r:id="rId23" tooltip="Иннова Системс"/>
              </a:rPr>
              <a:t>Системс</a:t>
            </a:r>
            <a:r>
              <a:rPr lang="ru-RU" dirty="0" smtClean="0">
                <a:latin typeface="Calibri" pitchFamily="34" charset="0"/>
              </a:rPr>
              <a:t> и </a:t>
            </a:r>
            <a:r>
              <a:rPr lang="en-US" dirty="0" err="1" smtClean="0">
                <a:latin typeface="Calibri" pitchFamily="34" charset="0"/>
              </a:rPr>
              <a:t>NCsoft</a:t>
            </a:r>
            <a:r>
              <a:rPr lang="en-US" dirty="0" smtClean="0">
                <a:latin typeface="Calibri" pitchFamily="34" charset="0"/>
              </a:rPr>
              <a:t> </a:t>
            </a:r>
            <a:r>
              <a:rPr lang="ru-RU" dirty="0" smtClean="0">
                <a:latin typeface="Calibri" pitchFamily="34" charset="0"/>
              </a:rPr>
              <a:t>заключили договор на издание </a:t>
            </a:r>
            <a:r>
              <a:rPr lang="ru-RU" dirty="0" err="1" smtClean="0">
                <a:latin typeface="Calibri" pitchFamily="34" charset="0"/>
              </a:rPr>
              <a:t>Инновой</a:t>
            </a:r>
            <a:r>
              <a:rPr lang="ru-RU" dirty="0" smtClean="0">
                <a:latin typeface="Calibri" pitchFamily="34" charset="0"/>
              </a:rPr>
              <a:t> локализованной версии в России.</a:t>
            </a:r>
            <a:r>
              <a:rPr lang="ru-RU" baseline="30000" dirty="0" smtClean="0">
                <a:latin typeface="Calibri" pitchFamily="34" charset="0"/>
                <a:hlinkClick r:id="rId9"/>
              </a:rPr>
              <a:t>[2][3]</a:t>
            </a:r>
            <a:endParaRPr lang="ru-RU" dirty="0" smtClean="0">
              <a:latin typeface="Calibri" pitchFamily="34" charset="0"/>
            </a:endParaRPr>
          </a:p>
          <a:p>
            <a:pPr algn="just"/>
            <a:r>
              <a:rPr lang="ru-RU" dirty="0" smtClean="0">
                <a:latin typeface="Calibri" pitchFamily="34" charset="0"/>
              </a:rPr>
              <a:t>Цена подписки на актуальных североамериканских серверах составляет $14 в месяц для жителей </a:t>
            </a:r>
            <a:r>
              <a:rPr lang="ru-RU" dirty="0" smtClean="0">
                <a:latin typeface="Calibri" pitchFamily="34" charset="0"/>
                <a:hlinkClick r:id="rId24" tooltip="Соединённые Штаты Америки"/>
              </a:rPr>
              <a:t>США</a:t>
            </a:r>
            <a:r>
              <a:rPr lang="ru-RU" baseline="30000" dirty="0" smtClean="0">
                <a:latin typeface="Calibri" pitchFamily="34" charset="0"/>
                <a:hlinkClick r:id="rId9"/>
              </a:rPr>
              <a:t>[4]</a:t>
            </a:r>
            <a:r>
              <a:rPr lang="ru-RU" dirty="0" smtClean="0">
                <a:latin typeface="Calibri" pitchFamily="34" charset="0"/>
              </a:rPr>
              <a:t>, £9 в месяц для жителей </a:t>
            </a:r>
            <a:r>
              <a:rPr lang="ru-RU" dirty="0" smtClean="0">
                <a:latin typeface="Calibri" pitchFamily="34" charset="0"/>
                <a:hlinkClick r:id="rId25" tooltip="Великобритания"/>
              </a:rPr>
              <a:t>Великобритании</a:t>
            </a:r>
            <a:r>
              <a:rPr lang="ru-RU" baseline="30000" dirty="0" smtClean="0">
                <a:latin typeface="Calibri" pitchFamily="34" charset="0"/>
                <a:hlinkClick r:id="rId9"/>
              </a:rPr>
              <a:t>[5]</a:t>
            </a:r>
            <a:r>
              <a:rPr lang="ru-RU" dirty="0" smtClean="0">
                <a:latin typeface="Calibri" pitchFamily="34" charset="0"/>
              </a:rPr>
              <a:t> и €13 в месяц для жителей </a:t>
            </a:r>
            <a:r>
              <a:rPr lang="ru-RU" dirty="0" smtClean="0">
                <a:latin typeface="Calibri" pitchFamily="34" charset="0"/>
                <a:hlinkClick r:id="rId26" tooltip="Европа"/>
              </a:rPr>
              <a:t>Европы</a:t>
            </a:r>
            <a:r>
              <a:rPr lang="ru-RU" baseline="30000" dirty="0" smtClean="0">
                <a:latin typeface="Calibri" pitchFamily="34" charset="0"/>
                <a:hlinkClick r:id="rId9"/>
              </a:rPr>
              <a:t>[6]</a:t>
            </a:r>
            <a:r>
              <a:rPr lang="ru-RU" dirty="0" smtClean="0">
                <a:latin typeface="Calibri" pitchFamily="34" charset="0"/>
              </a:rPr>
              <a:t>. Возможно использование карт предоплаченного времени (</a:t>
            </a:r>
            <a:r>
              <a:rPr lang="ru-RU" dirty="0" smtClean="0">
                <a:latin typeface="Calibri" pitchFamily="34" charset="0"/>
                <a:hlinkClick r:id="rId3" tooltip="Английский язык"/>
              </a:rPr>
              <a:t>англ.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en-US" i="1" dirty="0" smtClean="0">
                <a:latin typeface="Calibri" pitchFamily="34" charset="0"/>
              </a:rPr>
              <a:t>game time cards</a:t>
            </a:r>
            <a:r>
              <a:rPr lang="en-US" dirty="0" smtClean="0">
                <a:latin typeface="Calibri" pitchFamily="34" charset="0"/>
              </a:rPr>
              <a:t>, «</a:t>
            </a:r>
            <a:r>
              <a:rPr lang="ru-RU" dirty="0" err="1" smtClean="0">
                <a:latin typeface="Calibri" pitchFamily="34" charset="0"/>
              </a:rPr>
              <a:t>таймкарты</a:t>
            </a:r>
            <a:r>
              <a:rPr lang="ru-RU" dirty="0" smtClean="0">
                <a:latin typeface="Calibri" pitchFamily="34" charset="0"/>
              </a:rPr>
              <a:t>») любых игр, издаваемых </a:t>
            </a:r>
            <a:r>
              <a:rPr lang="en-US" dirty="0" err="1" smtClean="0">
                <a:latin typeface="Calibri" pitchFamily="34" charset="0"/>
                <a:hlinkClick r:id="rId27" tooltip="NCsoft"/>
              </a:rPr>
              <a:t>NCsoft</a:t>
            </a:r>
            <a:r>
              <a:rPr lang="en-US" baseline="30000" dirty="0" smtClean="0">
                <a:latin typeface="Calibri" pitchFamily="34" charset="0"/>
                <a:hlinkClick r:id="rId9"/>
              </a:rPr>
              <a:t>[7]</a:t>
            </a:r>
            <a:r>
              <a:rPr lang="en-US" dirty="0" smtClean="0">
                <a:latin typeface="Calibri" pitchFamily="34" charset="0"/>
              </a:rPr>
              <a:t>.</a:t>
            </a:r>
          </a:p>
          <a:p>
            <a:pPr algn="just"/>
            <a:r>
              <a:rPr lang="ru-RU" dirty="0" smtClean="0">
                <a:latin typeface="Calibri" pitchFamily="34" charset="0"/>
              </a:rPr>
              <a:t>В конце </a:t>
            </a:r>
            <a:r>
              <a:rPr lang="ru-RU" dirty="0" smtClean="0">
                <a:latin typeface="Calibri" pitchFamily="34" charset="0"/>
                <a:hlinkClick r:id="rId28" tooltip="2008 год"/>
              </a:rPr>
              <a:t>2008 года</a:t>
            </a:r>
            <a:r>
              <a:rPr lang="ru-RU" dirty="0" smtClean="0">
                <a:latin typeface="Calibri" pitchFamily="34" charset="0"/>
              </a:rPr>
              <a:t> прошли закрытый и открытый бета-тест русскоязычной версии </a:t>
            </a:r>
            <a:r>
              <a:rPr lang="en-US" dirty="0" smtClean="0">
                <a:latin typeface="Calibri" pitchFamily="34" charset="0"/>
              </a:rPr>
              <a:t>Lineage II, </a:t>
            </a:r>
            <a:r>
              <a:rPr lang="ru-RU" dirty="0" smtClean="0">
                <a:latin typeface="Calibri" pitchFamily="34" charset="0"/>
              </a:rPr>
              <a:t>после которых игра была официально запущена, распространяясь по модели бесплатной игры с </a:t>
            </a:r>
            <a:r>
              <a:rPr lang="ru-RU" dirty="0" err="1" smtClean="0">
                <a:latin typeface="Calibri" pitchFamily="34" charset="0"/>
                <a:hlinkClick r:id="rId29" tooltip="Микротранзакции"/>
              </a:rPr>
              <a:t>микротранзакциями</a:t>
            </a:r>
            <a:r>
              <a:rPr lang="ru-RU" dirty="0" smtClean="0">
                <a:latin typeface="Calibri" pitchFamily="34" charset="0"/>
              </a:rPr>
              <a:t>. Обязательной платы за регистрацию учётной записи и игру не взимается, а продающаяся за реальные деньги специальная валюта позволяет оплачивать </a:t>
            </a:r>
            <a:r>
              <a:rPr lang="ru-RU" dirty="0" err="1" smtClean="0">
                <a:latin typeface="Calibri" pitchFamily="34" charset="0"/>
              </a:rPr>
              <a:t>премиум-подписку</a:t>
            </a:r>
            <a:r>
              <a:rPr lang="ru-RU" dirty="0" smtClean="0">
                <a:latin typeface="Calibri" pitchFamily="34" charset="0"/>
              </a:rPr>
              <a:t> и различные предметы из </a:t>
            </a:r>
            <a:r>
              <a:rPr lang="ru-RU" dirty="0" err="1" smtClean="0">
                <a:latin typeface="Calibri" pitchFamily="34" charset="0"/>
              </a:rPr>
              <a:t>внутриигрового</a:t>
            </a:r>
            <a:r>
              <a:rPr lang="ru-RU" dirty="0" smtClean="0">
                <a:latin typeface="Calibri" pitchFamily="34" charset="0"/>
              </a:rPr>
              <a:t> магазина.</a:t>
            </a:r>
          </a:p>
          <a:p>
            <a:pPr algn="just"/>
            <a:r>
              <a:rPr lang="ru-RU" dirty="0" smtClean="0">
                <a:latin typeface="Calibri" pitchFamily="34" charset="0"/>
              </a:rPr>
              <a:t>Игра официально не поддерживается </a:t>
            </a:r>
            <a:r>
              <a:rPr lang="en-US" dirty="0" smtClean="0">
                <a:latin typeface="Calibri" pitchFamily="34" charset="0"/>
                <a:hlinkClick r:id="rId30" tooltip="Windows Vista"/>
              </a:rPr>
              <a:t>Windows Vista</a:t>
            </a:r>
            <a:r>
              <a:rPr lang="en-US" baseline="30000" dirty="0" smtClean="0">
                <a:latin typeface="Calibri" pitchFamily="34" charset="0"/>
                <a:hlinkClick r:id="rId9"/>
              </a:rPr>
              <a:t>[8]</a:t>
            </a:r>
            <a:r>
              <a:rPr lang="en-US" dirty="0" smtClean="0">
                <a:latin typeface="Calibri" pitchFamily="34" charset="0"/>
              </a:rPr>
              <a:t>, </a:t>
            </a:r>
            <a:r>
              <a:rPr lang="ru-RU" dirty="0" smtClean="0">
                <a:latin typeface="Calibri" pitchFamily="34" charset="0"/>
              </a:rPr>
              <a:t>хотя проблем обычно не возникает, если пользователь обладает правами локального администратора.</a:t>
            </a:r>
          </a:p>
          <a:p>
            <a:pPr algn="just"/>
            <a:r>
              <a:rPr lang="ru-RU" dirty="0" smtClean="0">
                <a:latin typeface="Calibri" pitchFamily="34" charset="0"/>
              </a:rPr>
              <a:t>На данный момент выпущено 8 дополнений для игры. По разным данным, разработчиками задумано 12</a:t>
            </a:r>
            <a:r>
              <a:rPr lang="ru-RU" baseline="30000" dirty="0" smtClean="0">
                <a:latin typeface="Calibri" pitchFamily="34" charset="0"/>
                <a:hlinkClick r:id="rId9"/>
              </a:rPr>
              <a:t>[9]</a:t>
            </a:r>
            <a:r>
              <a:rPr lang="ru-RU" dirty="0" smtClean="0">
                <a:latin typeface="Calibri" pitchFamily="34" charset="0"/>
              </a:rPr>
              <a:t>, 13</a:t>
            </a:r>
            <a:r>
              <a:rPr lang="ru-RU" baseline="30000" dirty="0" smtClean="0">
                <a:latin typeface="Calibri" pitchFamily="34" charset="0"/>
                <a:hlinkClick r:id="rId9"/>
              </a:rPr>
              <a:t>[10]</a:t>
            </a:r>
            <a:r>
              <a:rPr lang="ru-RU" dirty="0" smtClean="0">
                <a:latin typeface="Calibri" pitchFamily="34" charset="0"/>
              </a:rPr>
              <a:t> или неопределённое количество</a:t>
            </a:r>
            <a:r>
              <a:rPr lang="ru-RU" baseline="30000" dirty="0" smtClean="0">
                <a:latin typeface="Calibri" pitchFamily="34" charset="0"/>
                <a:hlinkClick r:id="rId9"/>
              </a:rPr>
              <a:t>[11]</a:t>
            </a:r>
            <a:r>
              <a:rPr lang="ru-RU" dirty="0" smtClean="0">
                <a:latin typeface="Calibri" pitchFamily="34" charset="0"/>
              </a:rPr>
              <a:t> дополнений. После серии </a:t>
            </a:r>
            <a:r>
              <a:rPr lang="en-US" dirty="0" smtClean="0">
                <a:latin typeface="Calibri" pitchFamily="34" charset="0"/>
              </a:rPr>
              <a:t>Chaotic Chronicle </a:t>
            </a:r>
            <a:r>
              <a:rPr lang="ru-RU" dirty="0" smtClean="0">
                <a:latin typeface="Calibri" pitchFamily="34" charset="0"/>
              </a:rPr>
              <a:t>началась серия </a:t>
            </a:r>
            <a:r>
              <a:rPr lang="en-US" dirty="0" smtClean="0">
                <a:latin typeface="Calibri" pitchFamily="34" charset="0"/>
              </a:rPr>
              <a:t>Chaotic Throne.</a:t>
            </a:r>
          </a:p>
          <a:p>
            <a:pPr algn="just"/>
            <a:endParaRPr lang="ru-RU" dirty="0">
              <a:latin typeface="Calibri" pitchFamily="34" charset="0"/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3214678" y="5143512"/>
            <a:ext cx="1171560" cy="1525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4714876" y="5143512"/>
            <a:ext cx="1001211" cy="150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6072198" y="5143512"/>
            <a:ext cx="1170427" cy="1523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7643834" y="5143512"/>
            <a:ext cx="1152134" cy="150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4" name="Picture 10"/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1714480" y="5143512"/>
            <a:ext cx="1170427" cy="1523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7498080" cy="868346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Общая информация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857364"/>
            <a:ext cx="7498080" cy="4500594"/>
          </a:xfrm>
        </p:spPr>
        <p:txBody>
          <a:bodyPr>
            <a:noAutofit/>
          </a:bodyPr>
          <a:lstStyle/>
          <a:p>
            <a:pPr algn="just"/>
            <a:r>
              <a:rPr lang="ru-RU" sz="1100" i="1" dirty="0" err="1" smtClean="0"/>
              <a:t>Lineage</a:t>
            </a:r>
            <a:r>
              <a:rPr lang="ru-RU" sz="1100" i="1" dirty="0" smtClean="0"/>
              <a:t> II</a:t>
            </a:r>
            <a:r>
              <a:rPr lang="ru-RU" sz="1100" dirty="0" smtClean="0"/>
              <a:t> — продвинутая в плане графического исполнения 3D </a:t>
            </a:r>
            <a:r>
              <a:rPr lang="ru-RU" sz="1100" dirty="0" smtClean="0">
                <a:hlinkClick r:id="rId2" tooltip="MMORPG"/>
              </a:rPr>
              <a:t>MMORPG</a:t>
            </a:r>
            <a:r>
              <a:rPr lang="ru-RU" sz="1100" dirty="0" smtClean="0"/>
              <a:t>. В качестве </a:t>
            </a:r>
            <a:r>
              <a:rPr lang="ru-RU" sz="1100" dirty="0" smtClean="0">
                <a:hlinkClick r:id="rId3" tooltip="Игровой движок"/>
              </a:rPr>
              <a:t>игрового движка</a:t>
            </a:r>
            <a:r>
              <a:rPr lang="ru-RU" sz="1100" dirty="0" smtClean="0"/>
              <a:t> используется </a:t>
            </a:r>
            <a:r>
              <a:rPr lang="ru-RU" sz="1100" dirty="0" err="1" smtClean="0">
                <a:hlinkClick r:id="rId4" tooltip="Unreal Engine"/>
              </a:rPr>
              <a:t>Unreal</a:t>
            </a:r>
            <a:r>
              <a:rPr lang="ru-RU" sz="1100" dirty="0" smtClean="0">
                <a:hlinkClick r:id="rId4" tooltip="Unreal Engine"/>
              </a:rPr>
              <a:t> </a:t>
            </a:r>
            <a:r>
              <a:rPr lang="ru-RU" sz="1100" dirty="0" err="1" smtClean="0">
                <a:hlinkClick r:id="rId4" tooltip="Unreal Engine"/>
              </a:rPr>
              <a:t>Engine</a:t>
            </a:r>
            <a:r>
              <a:rPr lang="ru-RU" sz="1100" dirty="0" smtClean="0"/>
              <a:t> версии 2.0.</a:t>
            </a:r>
          </a:p>
          <a:p>
            <a:pPr algn="just"/>
            <a:r>
              <a:rPr lang="ru-RU" sz="1100" dirty="0" smtClean="0"/>
              <a:t>Игрок не ограничивается в выборе персонажа. Выбор не предопределяет принадлежность к некоторой стороне глобального </a:t>
            </a:r>
            <a:r>
              <a:rPr lang="ru-RU" sz="1100" dirty="0" err="1" smtClean="0"/>
              <a:t>внутриигрового</a:t>
            </a:r>
            <a:r>
              <a:rPr lang="ru-RU" sz="1100" dirty="0" smtClean="0"/>
              <a:t> конфликта, подобного межрасовым войнам в </a:t>
            </a:r>
            <a:r>
              <a:rPr lang="ru-RU" sz="1100" i="1" dirty="0" smtClean="0">
                <a:hlinkClick r:id="rId5" tooltip="RF Online"/>
              </a:rPr>
              <a:t>RF </a:t>
            </a:r>
            <a:r>
              <a:rPr lang="ru-RU" sz="1100" i="1" dirty="0" err="1" smtClean="0">
                <a:hlinkClick r:id="rId5" tooltip="RF Online"/>
              </a:rPr>
              <a:t>Online</a:t>
            </a:r>
            <a:r>
              <a:rPr lang="ru-RU" sz="1100" dirty="0" smtClean="0"/>
              <a:t> или войне Орды и Альянса в </a:t>
            </a:r>
            <a:r>
              <a:rPr lang="ru-RU" sz="1100" i="1" dirty="0" err="1" smtClean="0">
                <a:hlinkClick r:id="rId6" tooltip="World of Warcraft"/>
              </a:rPr>
              <a:t>World</a:t>
            </a:r>
            <a:r>
              <a:rPr lang="ru-RU" sz="1100" i="1" dirty="0" smtClean="0">
                <a:hlinkClick r:id="rId6" tooltip="World of Warcraft"/>
              </a:rPr>
              <a:t> </a:t>
            </a:r>
            <a:r>
              <a:rPr lang="ru-RU" sz="1100" i="1" dirty="0" err="1" smtClean="0">
                <a:hlinkClick r:id="rId6" tooltip="World of Warcraft"/>
              </a:rPr>
              <a:t>of</a:t>
            </a:r>
            <a:r>
              <a:rPr lang="ru-RU" sz="1100" i="1" dirty="0" smtClean="0">
                <a:hlinkClick r:id="rId6" tooltip="World of Warcraft"/>
              </a:rPr>
              <a:t> </a:t>
            </a:r>
            <a:r>
              <a:rPr lang="ru-RU" sz="1100" i="1" dirty="0" err="1" smtClean="0">
                <a:hlinkClick r:id="rId6" tooltip="World of Warcraft"/>
              </a:rPr>
              <a:t>Warcraft</a:t>
            </a:r>
            <a:r>
              <a:rPr lang="ru-RU" sz="1100" dirty="0" smtClean="0"/>
              <a:t>. Собственно, таких конфликтов не предусмотрено.</a:t>
            </a:r>
          </a:p>
          <a:p>
            <a:pPr algn="just"/>
            <a:r>
              <a:rPr lang="ru-RU" sz="1100" dirty="0" smtClean="0"/>
              <a:t>На любой учётной записи (</a:t>
            </a:r>
            <a:r>
              <a:rPr lang="ru-RU" sz="1100" dirty="0" smtClean="0">
                <a:hlinkClick r:id="rId7" tooltip="Английский язык"/>
              </a:rPr>
              <a:t>англ.</a:t>
            </a:r>
            <a:r>
              <a:rPr lang="ru-RU" sz="1100" dirty="0" smtClean="0"/>
              <a:t> </a:t>
            </a:r>
            <a:r>
              <a:rPr lang="ru-RU" sz="1100" i="1" dirty="0" err="1" smtClean="0"/>
              <a:t>account</a:t>
            </a:r>
            <a:r>
              <a:rPr lang="ru-RU" sz="1100" dirty="0" smtClean="0"/>
              <a:t>) может быть создано до семи персонажей на каждом сервере, любой из допустимых правилами игры комбинаций расы, класса, пола и т. д. Модификация определяющих боеспособность характеристик персонажа (силы, ловкости, интеллекта и др.) на этапе создания персонажа невозможна, так что все персонажи определённых комбинаций расы и класса начинают на равных.</a:t>
            </a:r>
          </a:p>
          <a:p>
            <a:pPr algn="just"/>
            <a:r>
              <a:rPr lang="ru-RU" sz="1100" dirty="0" err="1" smtClean="0">
                <a:hlinkClick r:id="rId8" tooltip="PvE"/>
              </a:rPr>
              <a:t>PvE</a:t>
            </a:r>
            <a:r>
              <a:rPr lang="ru-RU" sz="1100" dirty="0" smtClean="0"/>
              <a:t> в игре представляет ограниченный интерес для играющих ввиду его повторяемости и однообразности. Сторонники игры в качестве несомненного плюса игры всегда отмечают как раз систему </a:t>
            </a:r>
            <a:r>
              <a:rPr lang="ru-RU" sz="1100" dirty="0" err="1" smtClean="0">
                <a:hlinkClick r:id="rId9" tooltip="PvP"/>
              </a:rPr>
              <a:t>PvP</a:t>
            </a:r>
            <a:r>
              <a:rPr lang="ru-RU" sz="1100" dirty="0" smtClean="0"/>
              <a:t>. Помимо этого в игре присутствует процесс </a:t>
            </a:r>
            <a:r>
              <a:rPr lang="ru-RU" sz="1100" dirty="0" smtClean="0">
                <a:hlinkClick r:id="rId10" tooltip="PK"/>
              </a:rPr>
              <a:t>PK</a:t>
            </a:r>
            <a:r>
              <a:rPr lang="ru-RU" sz="1100" dirty="0" smtClean="0"/>
              <a:t>, то есть убийства другого игрока без его согласия на атаку. Система «кармы» предполагает некоторые проблемы для игрока, решившего безнаказанно поубивать других, но принципиально атаковать других игроков запрещено только в городах и немногочисленных других безопасных зонах. То есть можно сказать, что в </a:t>
            </a:r>
            <a:r>
              <a:rPr lang="ru-RU" sz="1100" i="1" dirty="0" err="1" smtClean="0"/>
              <a:t>Lineage</a:t>
            </a:r>
            <a:r>
              <a:rPr lang="ru-RU" sz="1100" i="1" dirty="0" smtClean="0"/>
              <a:t> II</a:t>
            </a:r>
            <a:r>
              <a:rPr lang="ru-RU" sz="1100" dirty="0" smtClean="0"/>
              <a:t> действует система свободного </a:t>
            </a:r>
            <a:r>
              <a:rPr lang="ru-RU" sz="1100" dirty="0" err="1" smtClean="0">
                <a:hlinkClick r:id="rId9" tooltip="PvP"/>
              </a:rPr>
              <a:t>PvP</a:t>
            </a:r>
            <a:r>
              <a:rPr lang="ru-RU" sz="1100" dirty="0" smtClean="0"/>
              <a:t>.</a:t>
            </a:r>
          </a:p>
          <a:p>
            <a:pPr algn="just"/>
            <a:r>
              <a:rPr lang="ru-RU" sz="1100" dirty="0" smtClean="0"/>
              <a:t>В игре сделан очень большой упор на социальную составляющую. Отдельно взятый персонаж по сути не может оказать заметного влияния на мир. Поэтому на средних и высоких уровнях игроки объединяются в группы для совместного уничтожения монстров и </a:t>
            </a:r>
            <a:r>
              <a:rPr lang="ru-RU" sz="1100" dirty="0" err="1" smtClean="0">
                <a:hlinkClick r:id="rId9" tooltip="PvP"/>
              </a:rPr>
              <a:t>PvP</a:t>
            </a:r>
            <a:r>
              <a:rPr lang="ru-RU" sz="1100" dirty="0" smtClean="0"/>
              <a:t>. Большую роль играет как индивидуальное умение игрока, так и командное взаимодействие, а также уровень персонажа и его экипировка. Существует даже определение </a:t>
            </a:r>
            <a:r>
              <a:rPr lang="ru-RU" sz="1100" dirty="0" err="1" smtClean="0"/>
              <a:t>Lineage</a:t>
            </a:r>
            <a:r>
              <a:rPr lang="ru-RU" sz="1100" dirty="0" smtClean="0"/>
              <a:t> II как «</a:t>
            </a:r>
            <a:r>
              <a:rPr lang="ru-RU" sz="1100" dirty="0" err="1" smtClean="0"/>
              <a:t>equipment-driven</a:t>
            </a:r>
            <a:r>
              <a:rPr lang="ru-RU" sz="1100" dirty="0" smtClean="0"/>
              <a:t>» (завязанной на экипировку) игры. Ближе к последним обновлениям возросла роль зелий и свитков, предметов одноразового использования. Кроме того, из всего многообразия классов в </a:t>
            </a:r>
            <a:r>
              <a:rPr lang="ru-RU" sz="1100" dirty="0" err="1" smtClean="0"/>
              <a:t>PvP</a:t>
            </a:r>
            <a:r>
              <a:rPr lang="ru-RU" sz="1100" dirty="0" smtClean="0"/>
              <a:t> некоторые классы имеют значительное преимущество над остальными. То, как выглядят игровые персонажи в различной экипировке (в особенности — темные эльфы женского пола), породило некоторые претензии за чрезмерную откровенность. Руководитель по разработке </a:t>
            </a:r>
            <a:r>
              <a:rPr lang="ru-RU" sz="1100" i="1" dirty="0" err="1" smtClean="0"/>
              <a:t>Lineage</a:t>
            </a:r>
            <a:r>
              <a:rPr lang="ru-RU" sz="1100" i="1" dirty="0" smtClean="0"/>
              <a:t> 2</a:t>
            </a:r>
            <a:r>
              <a:rPr lang="ru-RU" sz="1100" dirty="0" smtClean="0"/>
              <a:t> в ответ на вопрос по этой теме, уместной и относительно нового проекта (в связи с которым бралось интервью), признал факт существовавших замечаний, но ответил, что не придаёт ему большого значения.</a:t>
            </a:r>
            <a:r>
              <a:rPr lang="ru-RU" sz="1100" baseline="30000" dirty="0" smtClean="0">
                <a:hlinkClick r:id="rId11"/>
              </a:rPr>
              <a:t>[13]</a:t>
            </a:r>
            <a:endParaRPr lang="ru-RU" sz="1100" dirty="0" smtClean="0"/>
          </a:p>
          <a:p>
            <a:pPr algn="just"/>
            <a:endParaRPr lang="ru-RU" sz="1100" dirty="0"/>
          </a:p>
        </p:txBody>
      </p:sp>
      <p:pic>
        <p:nvPicPr>
          <p:cNvPr id="2050" name="Picture 2" descr="C:\Documents and Settings\Александр\Рабочий стол\30716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015667" y="0"/>
            <a:ext cx="2128333" cy="1928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err="1" smtClean="0"/>
              <a:t>Геймплей</a:t>
            </a:r>
            <a:r>
              <a:rPr lang="ru-RU" b="1" dirty="0" smtClean="0"/>
              <a:t> и управление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552836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Calibri" pitchFamily="34" charset="0"/>
              </a:rPr>
              <a:t>Игра происходит от третьего лица. </a:t>
            </a:r>
            <a:r>
              <a:rPr lang="ru-RU" sz="1400" dirty="0" smtClean="0">
                <a:latin typeface="Calibri" pitchFamily="34" charset="0"/>
                <a:hlinkClick r:id="rId2" tooltip="Виртуальная камера (страница отсутствует)"/>
              </a:rPr>
              <a:t>Виртуальная камера</a:t>
            </a:r>
            <a:r>
              <a:rPr lang="ru-RU" sz="1400" dirty="0" smtClean="0">
                <a:latin typeface="Calibri" pitchFamily="34" charset="0"/>
              </a:rPr>
              <a:t> (условное «окно», через которое игрок наблюдает за игровым миром) направлена на игрового персонажа и привязана к нему (может быть приближена/отдалена и обращаться вокруг).</a:t>
            </a:r>
          </a:p>
          <a:p>
            <a:r>
              <a:rPr lang="ru-RU" sz="1400" dirty="0" smtClean="0">
                <a:latin typeface="Calibri" pitchFamily="34" charset="0"/>
              </a:rPr>
              <a:t>В управлении персонажем используются мышь и клавиатура. Основам управления по умолчанию предлагают обучить любого персонажа, впервые вошедшего в игру.</a:t>
            </a:r>
          </a:p>
          <a:p>
            <a:r>
              <a:rPr lang="ru-RU" sz="1400" dirty="0" smtClean="0">
                <a:latin typeface="Calibri" pitchFamily="34" charset="0"/>
              </a:rPr>
              <a:t>Использование клавиатуры позволяет задействовать </a:t>
            </a:r>
            <a:r>
              <a:rPr lang="ru-RU" sz="1400" dirty="0" err="1" smtClean="0">
                <a:latin typeface="Calibri" pitchFamily="34" charset="0"/>
              </a:rPr>
              <a:t>внутриигровой</a:t>
            </a:r>
            <a:r>
              <a:rPr lang="ru-RU" sz="1400" dirty="0" smtClean="0">
                <a:latin typeface="Calibri" pitchFamily="34" charset="0"/>
              </a:rPr>
              <a:t> чат для общения с другими игроками.</a:t>
            </a:r>
          </a:p>
          <a:p>
            <a:r>
              <a:rPr lang="ru-RU" sz="1400" dirty="0" smtClean="0">
                <a:latin typeface="Calibri" pitchFamily="34" charset="0"/>
              </a:rPr>
              <a:t>Практически все действия персонажа, за исключением передвижения, дублируются командами, которые можно набирать в строке чата с клавиатуры, например, </a:t>
            </a:r>
            <a:r>
              <a:rPr lang="ru-RU" sz="1400" i="1" dirty="0" smtClean="0">
                <a:latin typeface="Calibri" pitchFamily="34" charset="0"/>
              </a:rPr>
              <a:t>/</a:t>
            </a:r>
            <a:r>
              <a:rPr lang="ru-RU" sz="1400" i="1" dirty="0" err="1" smtClean="0">
                <a:latin typeface="Calibri" pitchFamily="34" charset="0"/>
              </a:rPr>
              <a:t>invite</a:t>
            </a:r>
            <a:r>
              <a:rPr lang="ru-RU" sz="1400" dirty="0" smtClean="0">
                <a:latin typeface="Calibri" pitchFamily="34" charset="0"/>
              </a:rPr>
              <a:t> &lt;Имя&gt;, </a:t>
            </a:r>
            <a:r>
              <a:rPr lang="ru-RU" sz="1400" i="1" dirty="0" smtClean="0">
                <a:latin typeface="Calibri" pitchFamily="34" charset="0"/>
              </a:rPr>
              <a:t>/</a:t>
            </a:r>
            <a:r>
              <a:rPr lang="ru-RU" sz="1400" i="1" dirty="0" err="1" smtClean="0">
                <a:latin typeface="Calibri" pitchFamily="34" charset="0"/>
              </a:rPr>
              <a:t>target</a:t>
            </a:r>
            <a:r>
              <a:rPr lang="ru-RU" sz="1400" dirty="0" smtClean="0">
                <a:latin typeface="Calibri" pitchFamily="34" charset="0"/>
              </a:rPr>
              <a:t> &lt;Имя цели&gt;, </a:t>
            </a:r>
            <a:r>
              <a:rPr lang="ru-RU" sz="1400" i="1" dirty="0" smtClean="0">
                <a:latin typeface="Calibri" pitchFamily="34" charset="0"/>
              </a:rPr>
              <a:t>/</a:t>
            </a:r>
            <a:r>
              <a:rPr lang="ru-RU" sz="1400" i="1" dirty="0" err="1" smtClean="0">
                <a:latin typeface="Calibri" pitchFamily="34" charset="0"/>
              </a:rPr>
              <a:t>attackforce</a:t>
            </a:r>
            <a:r>
              <a:rPr lang="ru-RU" sz="1400" dirty="0" smtClean="0">
                <a:latin typeface="Calibri" pitchFamily="34" charset="0"/>
              </a:rPr>
              <a:t>, </a:t>
            </a:r>
            <a:r>
              <a:rPr lang="ru-RU" sz="1400" i="1" dirty="0" smtClean="0">
                <a:latin typeface="Calibri" pitchFamily="34" charset="0"/>
              </a:rPr>
              <a:t>/</a:t>
            </a:r>
            <a:r>
              <a:rPr lang="ru-RU" sz="1400" i="1" dirty="0" err="1" smtClean="0">
                <a:latin typeface="Calibri" pitchFamily="34" charset="0"/>
              </a:rPr>
              <a:t>socialsad</a:t>
            </a:r>
            <a:r>
              <a:rPr lang="ru-RU" sz="1400" dirty="0" smtClean="0">
                <a:latin typeface="Calibri" pitchFamily="34" charset="0"/>
              </a:rPr>
              <a:t>.</a:t>
            </a:r>
          </a:p>
          <a:p>
            <a:r>
              <a:rPr lang="ru-RU" sz="1400" dirty="0" smtClean="0">
                <a:latin typeface="Calibri" pitchFamily="34" charset="0"/>
              </a:rPr>
              <a:t>Из ассортимента этих и подобных команд по желанию игрока могут быть составлены многострочные </a:t>
            </a:r>
            <a:r>
              <a:rPr lang="ru-RU" sz="1400" dirty="0" smtClean="0">
                <a:latin typeface="Calibri" pitchFamily="34" charset="0"/>
                <a:hlinkClick r:id="rId3" tooltip="Макрос"/>
              </a:rPr>
              <a:t>макросы</a:t>
            </a:r>
            <a:r>
              <a:rPr lang="ru-RU" sz="1400" dirty="0" smtClean="0">
                <a:latin typeface="Calibri" pitchFamily="34" charset="0"/>
              </a:rPr>
              <a:t>. При обращении к заранее составленному и сохранённому макросу (по горячей клавише, если макрос вынесен на соответствующую панельку, или через меню) игра попытается задействовать перечисленные в нём команды.</a:t>
            </a: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69218" y="4786322"/>
            <a:ext cx="1874782" cy="2071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6858016" y="6357958"/>
            <a:ext cx="500066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6286512" y="6357958"/>
            <a:ext cx="500066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Предпосылки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910158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ru-RU" dirty="0" smtClean="0"/>
              <a:t>Действие игры происходит в практически устоявшемся мире, фундаментальных изменений и событий не происходит. Сотворение мира, конфликты богов, рождение рас, их взлёты и падения, страшные ложь и предательства — все эти знаменательные события произошли очень давно. До современности они дошли в виде легенды, рассказанной таинственным бардом</a:t>
            </a:r>
            <a:r>
              <a:rPr lang="ru-RU" baseline="30000" dirty="0" smtClean="0">
                <a:hlinkClick r:id="rId2"/>
              </a:rPr>
              <a:t>[14][15]</a:t>
            </a:r>
            <a:r>
              <a:rPr lang="ru-RU" dirty="0" smtClean="0"/>
              <a:t>.</a:t>
            </a:r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r>
              <a:rPr lang="ru-RU" dirty="0" err="1" smtClean="0"/>
              <a:t>Внутриигровой</a:t>
            </a:r>
            <a:r>
              <a:rPr lang="ru-RU" dirty="0" smtClean="0"/>
              <a:t> валютой служит </a:t>
            </a:r>
            <a:r>
              <a:rPr lang="ru-RU" b="1" dirty="0" err="1" smtClean="0"/>
              <a:t>адена</a:t>
            </a:r>
            <a:r>
              <a:rPr lang="ru-RU" dirty="0" smtClean="0"/>
              <a:t> (</a:t>
            </a:r>
            <a:r>
              <a:rPr lang="ru-RU" dirty="0" smtClean="0">
                <a:hlinkClick r:id="rId3" tooltip="Английский язык"/>
              </a:rPr>
              <a:t>англ.</a:t>
            </a:r>
            <a:r>
              <a:rPr lang="ru-RU" dirty="0" smtClean="0"/>
              <a:t> </a:t>
            </a:r>
            <a:r>
              <a:rPr lang="ru-RU" i="1" dirty="0" err="1" smtClean="0"/>
              <a:t>adena</a:t>
            </a:r>
            <a:r>
              <a:rPr lang="ru-RU" dirty="0" smtClean="0"/>
              <a:t>). Существуют различные мнения, склоняется ли слово «</a:t>
            </a:r>
            <a:r>
              <a:rPr lang="ru-RU" dirty="0" err="1" smtClean="0"/>
              <a:t>адена</a:t>
            </a:r>
            <a:r>
              <a:rPr lang="ru-RU" dirty="0" smtClean="0"/>
              <a:t>», но чаще всего считают, что склоняется. Как и в других играх, сообществом игроков широко используются буквенные обозначения вместо нулей для очень крупных сумм валюты или больших количеств других предметов («</a:t>
            </a:r>
            <a:r>
              <a:rPr lang="ru-RU" dirty="0" err="1" smtClean="0"/>
              <a:t>k</a:t>
            </a:r>
            <a:r>
              <a:rPr lang="ru-RU" dirty="0" smtClean="0"/>
              <a:t>», «</a:t>
            </a:r>
            <a:r>
              <a:rPr lang="ru-RU" dirty="0" err="1" smtClean="0"/>
              <a:t>m</a:t>
            </a:r>
            <a:r>
              <a:rPr lang="ru-RU" dirty="0" smtClean="0"/>
              <a:t>», «</a:t>
            </a:r>
            <a:r>
              <a:rPr lang="ru-RU" dirty="0" err="1" smtClean="0"/>
              <a:t>mil</a:t>
            </a:r>
            <a:r>
              <a:rPr lang="ru-RU" dirty="0" smtClean="0"/>
              <a:t>», «</a:t>
            </a:r>
            <a:r>
              <a:rPr lang="ru-RU" dirty="0" err="1" smtClean="0"/>
              <a:t>b</a:t>
            </a:r>
            <a:r>
              <a:rPr lang="ru-RU" dirty="0" smtClean="0"/>
              <a:t>»).</a:t>
            </a:r>
          </a:p>
          <a:p>
            <a:pPr algn="just"/>
            <a:r>
              <a:rPr lang="ru-RU" dirty="0" smtClean="0"/>
              <a:t>Например:</a:t>
            </a:r>
          </a:p>
          <a:p>
            <a:pPr algn="just"/>
            <a:r>
              <a:rPr lang="ru-RU" dirty="0" smtClean="0"/>
              <a:t>1k = 1000 </a:t>
            </a:r>
            <a:r>
              <a:rPr lang="ru-RU" dirty="0" err="1" smtClean="0"/>
              <a:t>аден</a:t>
            </a:r>
            <a:endParaRPr lang="ru-RU" dirty="0" smtClean="0"/>
          </a:p>
          <a:p>
            <a:pPr algn="just"/>
            <a:r>
              <a:rPr lang="ru-RU" dirty="0" smtClean="0"/>
              <a:t>1m или 1kk = 1 000 000 </a:t>
            </a:r>
            <a:r>
              <a:rPr lang="ru-RU" dirty="0" err="1" smtClean="0"/>
              <a:t>аден</a:t>
            </a:r>
            <a:endParaRPr lang="ru-RU" dirty="0" smtClean="0"/>
          </a:p>
          <a:p>
            <a:pPr algn="just"/>
            <a:r>
              <a:rPr lang="ru-RU" dirty="0" smtClean="0"/>
              <a:t>1b или 1kkk = 1 000 000 000 </a:t>
            </a:r>
            <a:r>
              <a:rPr lang="ru-RU" dirty="0" err="1" smtClean="0"/>
              <a:t>аден</a:t>
            </a:r>
            <a:r>
              <a:rPr lang="ru-RU" dirty="0" smtClean="0"/>
              <a:t>.</a:t>
            </a:r>
          </a:p>
          <a:p>
            <a:pPr algn="just"/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428728" y="2571744"/>
            <a:ext cx="7498080" cy="1143000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buNone/>
            </a:pPr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Валюта</a:t>
            </a: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43834" y="4805664"/>
            <a:ext cx="1500166" cy="2052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6858016" y="6357958"/>
            <a:ext cx="500066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6286512" y="6357958"/>
            <a:ext cx="500066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7498080" cy="77472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Боевая экипировка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785794"/>
            <a:ext cx="7498080" cy="5500726"/>
          </a:xfrm>
        </p:spPr>
        <p:txBody>
          <a:bodyPr>
            <a:normAutofit fontScale="40000" lnSpcReduction="20000"/>
          </a:bodyPr>
          <a:lstStyle/>
          <a:p>
            <a:pPr algn="just"/>
            <a:r>
              <a:rPr lang="ru-RU" dirty="0" smtClean="0"/>
              <a:t>В мире </a:t>
            </a:r>
            <a:r>
              <a:rPr lang="ru-RU" dirty="0" err="1" smtClean="0"/>
              <a:t>Lineage</a:t>
            </a:r>
            <a:r>
              <a:rPr lang="ru-RU" dirty="0" smtClean="0"/>
              <a:t> II боевая экипировка бывает следующих видов: оружие, доспехи и бижутерия.</a:t>
            </a:r>
          </a:p>
          <a:p>
            <a:pPr algn="just"/>
            <a:r>
              <a:rPr lang="ru-RU" dirty="0" smtClean="0"/>
              <a:t>Оружие, естественно, наносит повреждения врагу в бою. Его главные параметры — физическая, магическая атака а так же дополнительные улучшения параметров, доступные путём вставки в оружие специальных кристаллов (</a:t>
            </a:r>
            <a:r>
              <a:rPr lang="ru-RU" dirty="0" smtClean="0">
                <a:hlinkClick r:id="rId2" tooltip="Английский язык"/>
              </a:rPr>
              <a:t>англ.</a:t>
            </a:r>
            <a:r>
              <a:rPr lang="ru-RU" dirty="0" smtClean="0"/>
              <a:t> </a:t>
            </a:r>
            <a:r>
              <a:rPr lang="ru-RU" i="1" dirty="0" err="1" smtClean="0"/>
              <a:t>Special</a:t>
            </a:r>
            <a:r>
              <a:rPr lang="ru-RU" i="1" dirty="0" smtClean="0"/>
              <a:t> </a:t>
            </a:r>
            <a:r>
              <a:rPr lang="ru-RU" i="1" dirty="0" err="1" smtClean="0"/>
              <a:t>Abilities</a:t>
            </a:r>
            <a:r>
              <a:rPr lang="ru-RU" dirty="0" smtClean="0"/>
              <a:t>).</a:t>
            </a:r>
          </a:p>
          <a:p>
            <a:pPr algn="just"/>
            <a:r>
              <a:rPr lang="ru-RU" dirty="0" smtClean="0"/>
              <a:t>Доспехи защищают от физических повреждений, наносимых врагом. Их основные параметры — физическая защита и тип.</a:t>
            </a:r>
          </a:p>
          <a:p>
            <a:pPr algn="just"/>
            <a:r>
              <a:rPr lang="ru-RU" dirty="0" smtClean="0"/>
              <a:t>Тяжёлая броня предназначена для классов тяжеловооружённых воинов. Лёгкая броня — для воинов, вооружённых луками и кинжалами. Роба — предназначена для магов.</a:t>
            </a:r>
          </a:p>
          <a:p>
            <a:pPr algn="just"/>
            <a:r>
              <a:rPr lang="ru-RU" dirty="0" smtClean="0"/>
              <a:t>Доспехи можно собирать в </a:t>
            </a:r>
            <a:r>
              <a:rPr lang="ru-RU" i="1" dirty="0" smtClean="0"/>
              <a:t>наборы</a:t>
            </a:r>
            <a:r>
              <a:rPr lang="ru-RU" dirty="0" smtClean="0"/>
              <a:t> (чаще говорят «сет» — калька с </a:t>
            </a:r>
            <a:r>
              <a:rPr lang="ru-RU" dirty="0" smtClean="0">
                <a:hlinkClick r:id="rId2" tooltip="Английский язык"/>
              </a:rPr>
              <a:t>англ.</a:t>
            </a:r>
            <a:r>
              <a:rPr lang="ru-RU" dirty="0" smtClean="0"/>
              <a:t> </a:t>
            </a:r>
            <a:r>
              <a:rPr lang="ru-RU" i="1" dirty="0" err="1" smtClean="0"/>
              <a:t>Set</a:t>
            </a:r>
            <a:r>
              <a:rPr lang="ru-RU" dirty="0" smtClean="0"/>
              <a:t> — набор, комплект). Сет — это совокупность нескольких элементов брони одинакового типа. Полный сет улучшает характеристики персонажа.</a:t>
            </a:r>
          </a:p>
          <a:p>
            <a:pPr algn="just"/>
            <a:r>
              <a:rPr lang="ru-RU" dirty="0" smtClean="0"/>
              <a:t>Бижутерия защищает от вражеской боевой магии. У неё единственный параметр — магическая защита. Исключение составляет эпическая (бижутерия </a:t>
            </a:r>
            <a:r>
              <a:rPr lang="ru-RU" dirty="0" err="1" smtClean="0"/>
              <a:t>рейд-боссов</a:t>
            </a:r>
            <a:r>
              <a:rPr lang="ru-RU" dirty="0" smtClean="0"/>
              <a:t>), которая помимо защиты сильно улучшает характеристики. Получить такую бижутерию можно, только убив эпического босса: </a:t>
            </a:r>
            <a:r>
              <a:rPr lang="ru-RU" dirty="0" err="1" smtClean="0"/>
              <a:t>Antharas</a:t>
            </a:r>
            <a:r>
              <a:rPr lang="ru-RU" dirty="0" smtClean="0"/>
              <a:t> (</a:t>
            </a:r>
            <a:r>
              <a:rPr lang="ru-RU" dirty="0" err="1" smtClean="0"/>
              <a:t>Антарас</a:t>
            </a:r>
            <a:r>
              <a:rPr lang="ru-RU" dirty="0" smtClean="0"/>
              <a:t>) — серьга, </a:t>
            </a:r>
            <a:r>
              <a:rPr lang="ru-RU" dirty="0" err="1" smtClean="0"/>
              <a:t>Valakas</a:t>
            </a:r>
            <a:r>
              <a:rPr lang="ru-RU" dirty="0" smtClean="0"/>
              <a:t> (</a:t>
            </a:r>
            <a:r>
              <a:rPr lang="ru-RU" dirty="0" err="1" smtClean="0"/>
              <a:t>Валакас</a:t>
            </a:r>
            <a:r>
              <a:rPr lang="ru-RU" dirty="0" smtClean="0"/>
              <a:t>) — ожерелье, </a:t>
            </a:r>
            <a:r>
              <a:rPr lang="ru-RU" dirty="0" err="1" smtClean="0"/>
              <a:t>Baium</a:t>
            </a:r>
            <a:r>
              <a:rPr lang="ru-RU" dirty="0" smtClean="0"/>
              <a:t> (</a:t>
            </a:r>
            <a:r>
              <a:rPr lang="ru-RU" dirty="0" err="1" smtClean="0"/>
              <a:t>Баюм</a:t>
            </a:r>
            <a:r>
              <a:rPr lang="ru-RU" dirty="0" smtClean="0"/>
              <a:t>) — кольцо, </a:t>
            </a:r>
            <a:r>
              <a:rPr lang="ru-RU" dirty="0" err="1" smtClean="0"/>
              <a:t>Ant</a:t>
            </a:r>
            <a:r>
              <a:rPr lang="ru-RU" dirty="0" smtClean="0"/>
              <a:t> </a:t>
            </a:r>
            <a:r>
              <a:rPr lang="ru-RU" dirty="0" err="1" smtClean="0"/>
              <a:t>Queen</a:t>
            </a:r>
            <a:r>
              <a:rPr lang="ru-RU" dirty="0" smtClean="0"/>
              <a:t> (Королева Муравьев) — кольцо, </a:t>
            </a:r>
            <a:r>
              <a:rPr lang="ru-RU" dirty="0" err="1" smtClean="0"/>
              <a:t>Core</a:t>
            </a:r>
            <a:r>
              <a:rPr lang="ru-RU" dirty="0" smtClean="0"/>
              <a:t> (Ядро) — кольцо, </a:t>
            </a:r>
            <a:r>
              <a:rPr lang="ru-RU" dirty="0" err="1" smtClean="0"/>
              <a:t>Zaken</a:t>
            </a:r>
            <a:r>
              <a:rPr lang="ru-RU" dirty="0" smtClean="0"/>
              <a:t> (</a:t>
            </a:r>
            <a:r>
              <a:rPr lang="ru-RU" dirty="0" err="1" smtClean="0"/>
              <a:t>Закен</a:t>
            </a:r>
            <a:r>
              <a:rPr lang="ru-RU" dirty="0" smtClean="0"/>
              <a:t>) — серьга, </a:t>
            </a:r>
            <a:r>
              <a:rPr lang="ru-RU" dirty="0" err="1" smtClean="0"/>
              <a:t>Orfen</a:t>
            </a:r>
            <a:r>
              <a:rPr lang="ru-RU" dirty="0" smtClean="0"/>
              <a:t> (</a:t>
            </a:r>
            <a:r>
              <a:rPr lang="ru-RU" dirty="0" err="1" smtClean="0"/>
              <a:t>Орфен</a:t>
            </a:r>
            <a:r>
              <a:rPr lang="ru-RU" dirty="0" smtClean="0"/>
              <a:t>) — серьга (русские названия боссов соответствуют официальной локализации </a:t>
            </a:r>
            <a:r>
              <a:rPr lang="ru-RU" dirty="0" err="1" smtClean="0"/>
              <a:t>Инновы</a:t>
            </a:r>
            <a:r>
              <a:rPr lang="ru-RU" dirty="0" smtClean="0"/>
              <a:t>). Из босса выпадает только одна эпическая вещь, причем только из </a:t>
            </a:r>
            <a:r>
              <a:rPr lang="ru-RU" dirty="0" err="1" smtClean="0"/>
              <a:t>Антараса</a:t>
            </a:r>
            <a:r>
              <a:rPr lang="ru-RU" dirty="0" smtClean="0"/>
              <a:t>, </a:t>
            </a:r>
            <a:r>
              <a:rPr lang="ru-RU" dirty="0" err="1" smtClean="0"/>
              <a:t>Валакаса</a:t>
            </a:r>
            <a:r>
              <a:rPr lang="ru-RU" dirty="0" smtClean="0"/>
              <a:t> и </a:t>
            </a:r>
            <a:r>
              <a:rPr lang="ru-RU" dirty="0" err="1" smtClean="0"/>
              <a:t>Баюма</a:t>
            </a:r>
            <a:r>
              <a:rPr lang="ru-RU" dirty="0" smtClean="0"/>
              <a:t> с шансом 100 % (с остальных 30 %). При ношении двух эпических вещей одного босса бонусы не складываются, вторая по сути превращается в обычную бижутерию соответствующего </a:t>
            </a:r>
            <a:r>
              <a:rPr lang="ru-RU" dirty="0" err="1" smtClean="0"/>
              <a:t>грейда</a:t>
            </a:r>
            <a:r>
              <a:rPr lang="ru-RU" dirty="0" smtClean="0"/>
              <a:t>.</a:t>
            </a:r>
          </a:p>
          <a:p>
            <a:pPr algn="just"/>
            <a:r>
              <a:rPr lang="ru-RU" dirty="0" smtClean="0"/>
              <a:t>Вся экипировка делится на </a:t>
            </a:r>
            <a:r>
              <a:rPr lang="ru-RU" dirty="0" err="1" smtClean="0"/>
              <a:t>грейды</a:t>
            </a:r>
            <a:r>
              <a:rPr lang="ru-RU" dirty="0" smtClean="0"/>
              <a:t> (</a:t>
            </a:r>
            <a:r>
              <a:rPr lang="ru-RU" dirty="0" smtClean="0">
                <a:hlinkClick r:id="rId2" tooltip="Английский язык"/>
              </a:rPr>
              <a:t>англ.</a:t>
            </a:r>
            <a:r>
              <a:rPr lang="ru-RU" dirty="0" smtClean="0"/>
              <a:t> </a:t>
            </a:r>
            <a:r>
              <a:rPr lang="ru-RU" i="1" dirty="0" err="1" smtClean="0"/>
              <a:t>Grade</a:t>
            </a:r>
            <a:r>
              <a:rPr lang="ru-RU" dirty="0" smtClean="0"/>
              <a:t> — уровень, степень). </a:t>
            </a:r>
            <a:r>
              <a:rPr lang="ru-RU" dirty="0" err="1" smtClean="0"/>
              <a:t>Грейд</a:t>
            </a:r>
            <a:r>
              <a:rPr lang="ru-RU" dirty="0" smtClean="0"/>
              <a:t> определяет минимальный уровень, с которого можно носить вещь. </a:t>
            </a:r>
            <a:r>
              <a:rPr lang="ru-RU" dirty="0" err="1" smtClean="0"/>
              <a:t>No-Grade</a:t>
            </a:r>
            <a:r>
              <a:rPr lang="ru-RU" dirty="0" smtClean="0"/>
              <a:t> носится с 1-го уровня, </a:t>
            </a:r>
            <a:r>
              <a:rPr lang="ru-RU" dirty="0" err="1" smtClean="0"/>
              <a:t>D-Grade</a:t>
            </a:r>
            <a:r>
              <a:rPr lang="ru-RU" dirty="0" smtClean="0"/>
              <a:t> — с 20, </a:t>
            </a:r>
            <a:r>
              <a:rPr lang="ru-RU" dirty="0" err="1" smtClean="0"/>
              <a:t>C-Grade</a:t>
            </a:r>
            <a:r>
              <a:rPr lang="ru-RU" dirty="0" smtClean="0"/>
              <a:t> — с 40, </a:t>
            </a:r>
            <a:r>
              <a:rPr lang="ru-RU" dirty="0" err="1" smtClean="0"/>
              <a:t>B-Grade</a:t>
            </a:r>
            <a:r>
              <a:rPr lang="ru-RU" dirty="0" smtClean="0"/>
              <a:t> — с 52, </a:t>
            </a:r>
            <a:r>
              <a:rPr lang="ru-RU" dirty="0" err="1" smtClean="0"/>
              <a:t>A-Grade</a:t>
            </a:r>
            <a:r>
              <a:rPr lang="ru-RU" dirty="0" smtClean="0"/>
              <a:t> — </a:t>
            </a:r>
            <a:r>
              <a:rPr lang="ru-RU" dirty="0" err="1" smtClean="0"/>
              <a:t>c</a:t>
            </a:r>
            <a:r>
              <a:rPr lang="ru-RU" dirty="0" smtClean="0"/>
              <a:t> 61, </a:t>
            </a:r>
            <a:r>
              <a:rPr lang="ru-RU" dirty="0" err="1" smtClean="0"/>
              <a:t>S-Grade</a:t>
            </a:r>
            <a:r>
              <a:rPr lang="ru-RU" dirty="0" smtClean="0"/>
              <a:t> — </a:t>
            </a:r>
            <a:r>
              <a:rPr lang="ru-RU" dirty="0" err="1" smtClean="0"/>
              <a:t>c</a:t>
            </a:r>
            <a:r>
              <a:rPr lang="ru-RU" dirty="0" smtClean="0"/>
              <a:t> 76, S80-Grade — </a:t>
            </a:r>
            <a:r>
              <a:rPr lang="ru-RU" dirty="0" err="1" smtClean="0"/>
              <a:t>c</a:t>
            </a:r>
            <a:r>
              <a:rPr lang="ru-RU" dirty="0" smtClean="0"/>
              <a:t> 80 и S84-Grade — с 84. Также </a:t>
            </a:r>
            <a:r>
              <a:rPr lang="ru-RU" dirty="0" err="1" smtClean="0"/>
              <a:t>грейд</a:t>
            </a:r>
            <a:r>
              <a:rPr lang="ru-RU" dirty="0" smtClean="0"/>
              <a:t> определяет доступность вещи. В магазине доступны все вещи </a:t>
            </a:r>
            <a:r>
              <a:rPr lang="ru-RU" dirty="0" err="1" smtClean="0"/>
              <a:t>No-Grade</a:t>
            </a:r>
            <a:r>
              <a:rPr lang="ru-RU" dirty="0" smtClean="0"/>
              <a:t>, </a:t>
            </a:r>
            <a:r>
              <a:rPr lang="ru-RU" dirty="0" err="1" smtClean="0"/>
              <a:t>D-Grade</a:t>
            </a:r>
            <a:r>
              <a:rPr lang="ru-RU" dirty="0" smtClean="0"/>
              <a:t>, </a:t>
            </a:r>
            <a:r>
              <a:rPr lang="ru-RU" dirty="0" err="1" smtClean="0"/>
              <a:t>C-Grade</a:t>
            </a:r>
            <a:r>
              <a:rPr lang="ru-RU" dirty="0" smtClean="0"/>
              <a:t>, а также </a:t>
            </a:r>
            <a:r>
              <a:rPr lang="ru-RU" dirty="0" err="1" smtClean="0"/>
              <a:t>low</a:t>
            </a:r>
            <a:r>
              <a:rPr lang="ru-RU" dirty="0" smtClean="0"/>
              <a:t> (</a:t>
            </a:r>
            <a:r>
              <a:rPr lang="ru-RU" dirty="0" smtClean="0">
                <a:hlinkClick r:id="rId2" tooltip="Английский язык"/>
              </a:rPr>
              <a:t>англ.</a:t>
            </a:r>
            <a:r>
              <a:rPr lang="ru-RU" dirty="0" smtClean="0"/>
              <a:t> </a:t>
            </a:r>
            <a:r>
              <a:rPr lang="ru-RU" i="1" dirty="0" err="1" smtClean="0"/>
              <a:t>Low</a:t>
            </a:r>
            <a:r>
              <a:rPr lang="ru-RU" dirty="0" smtClean="0"/>
              <a:t> — низкий) </a:t>
            </a:r>
            <a:r>
              <a:rPr lang="ru-RU" dirty="0" err="1" smtClean="0"/>
              <a:t>B-Grade</a:t>
            </a:r>
            <a:r>
              <a:rPr lang="ru-RU" dirty="0" smtClean="0"/>
              <a:t> продаются в специальном магазине «</a:t>
            </a:r>
            <a:r>
              <a:rPr lang="ru-RU" dirty="0" err="1" smtClean="0"/>
              <a:t>Люксор</a:t>
            </a:r>
            <a:r>
              <a:rPr lang="ru-RU" dirty="0" smtClean="0"/>
              <a:t>» (актуально для </a:t>
            </a:r>
            <a:r>
              <a:rPr lang="ru-RU" dirty="0" err="1" smtClean="0"/>
              <a:t>Chaotic</a:t>
            </a:r>
            <a:r>
              <a:rPr lang="ru-RU" dirty="0" smtClean="0"/>
              <a:t> </a:t>
            </a:r>
            <a:r>
              <a:rPr lang="ru-RU" dirty="0" err="1" smtClean="0"/>
              <a:t>Throne</a:t>
            </a:r>
            <a:r>
              <a:rPr lang="ru-RU" dirty="0" smtClean="0"/>
              <a:t> II: </a:t>
            </a:r>
            <a:r>
              <a:rPr lang="ru-RU" dirty="0" err="1" smtClean="0"/>
              <a:t>Gracia</a:t>
            </a:r>
            <a:r>
              <a:rPr lang="ru-RU" dirty="0" smtClean="0"/>
              <a:t>). </a:t>
            </a:r>
            <a:r>
              <a:rPr lang="ru-RU" dirty="0" err="1" smtClean="0"/>
              <a:t>NG-D-C-Grade</a:t>
            </a:r>
            <a:r>
              <a:rPr lang="ru-RU" dirty="0" smtClean="0"/>
              <a:t> может сделать гном-кузнец (игрок класса </a:t>
            </a:r>
            <a:r>
              <a:rPr lang="ru-RU" dirty="0" err="1" smtClean="0"/>
              <a:t>Warsmith</a:t>
            </a:r>
            <a:r>
              <a:rPr lang="ru-RU" dirty="0" smtClean="0"/>
              <a:t>), и вещь получается всегда. </a:t>
            </a:r>
            <a:r>
              <a:rPr lang="ru-RU" dirty="0" err="1" smtClean="0"/>
              <a:t>В-Grade</a:t>
            </a:r>
            <a:r>
              <a:rPr lang="ru-RU" dirty="0" smtClean="0"/>
              <a:t>, </a:t>
            </a:r>
            <a:r>
              <a:rPr lang="ru-RU" dirty="0" err="1" smtClean="0"/>
              <a:t>A-Grade</a:t>
            </a:r>
            <a:r>
              <a:rPr lang="ru-RU" dirty="0" smtClean="0"/>
              <a:t> и </a:t>
            </a:r>
            <a:r>
              <a:rPr lang="ru-RU" dirty="0" err="1" smtClean="0"/>
              <a:t>S-Grade</a:t>
            </a:r>
            <a:r>
              <a:rPr lang="ru-RU" dirty="0" smtClean="0"/>
              <a:t> также делаются кузнецом, но вероятность успешного изготовления 60-70 % (60-70 % или 100 % для </a:t>
            </a:r>
            <a:r>
              <a:rPr lang="ru-RU" dirty="0" err="1" smtClean="0"/>
              <a:t>B-Grade</a:t>
            </a:r>
            <a:r>
              <a:rPr lang="ru-RU" dirty="0" smtClean="0"/>
              <a:t>, зависит от рецепта).</a:t>
            </a:r>
          </a:p>
          <a:p>
            <a:pPr algn="just"/>
            <a:endParaRPr lang="ru-RU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394" y="5857892"/>
            <a:ext cx="1333477" cy="1000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358214" y="6357958"/>
            <a:ext cx="500066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назад 6">
            <a:hlinkClick r:id="" action="ppaction://hlinkshowjump?jump=previousslide" highlightClick="1"/>
          </p:cNvPr>
          <p:cNvSpPr/>
          <p:nvPr/>
        </p:nvSpPr>
        <p:spPr>
          <a:xfrm>
            <a:off x="7786710" y="6357958"/>
            <a:ext cx="500066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7498080" cy="917596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География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000108"/>
            <a:ext cx="7498080" cy="4800600"/>
          </a:xfrm>
        </p:spPr>
        <p:txBody>
          <a:bodyPr>
            <a:normAutofit fontScale="40000" lnSpcReduction="20000"/>
          </a:bodyPr>
          <a:lstStyle/>
          <a:p>
            <a:pPr algn="just"/>
            <a:r>
              <a:rPr lang="ru-RU" dirty="0" smtClean="0"/>
              <a:t>Действие игры происходит на континенте </a:t>
            </a:r>
            <a:r>
              <a:rPr lang="ru-RU" dirty="0" err="1" smtClean="0"/>
              <a:t>Элморэден</a:t>
            </a:r>
            <a:r>
              <a:rPr lang="ru-RU" dirty="0" smtClean="0"/>
              <a:t> (</a:t>
            </a:r>
            <a:r>
              <a:rPr lang="ru-RU" dirty="0" smtClean="0">
                <a:hlinkClick r:id="rId2" tooltip="Английский язык"/>
              </a:rPr>
              <a:t>англ.</a:t>
            </a:r>
            <a:r>
              <a:rPr lang="ru-RU" dirty="0" smtClean="0"/>
              <a:t> </a:t>
            </a:r>
            <a:r>
              <a:rPr lang="ru-RU" i="1" dirty="0" err="1" smtClean="0"/>
              <a:t>Elmoreden</a:t>
            </a:r>
            <a:r>
              <a:rPr lang="ru-RU" dirty="0" smtClean="0"/>
              <a:t>), состоящем из южного Королевства Аден (</a:t>
            </a:r>
            <a:r>
              <a:rPr lang="ru-RU" dirty="0" smtClean="0">
                <a:hlinkClick r:id="rId2" tooltip="Английский язык"/>
              </a:rPr>
              <a:t>англ.</a:t>
            </a:r>
            <a:r>
              <a:rPr lang="ru-RU" dirty="0" smtClean="0"/>
              <a:t> </a:t>
            </a:r>
            <a:r>
              <a:rPr lang="ru-RU" i="1" dirty="0" err="1" smtClean="0"/>
              <a:t>Aden</a:t>
            </a:r>
            <a:r>
              <a:rPr lang="ru-RU" i="1" dirty="0" smtClean="0"/>
              <a:t> </a:t>
            </a:r>
            <a:r>
              <a:rPr lang="ru-RU" i="1" dirty="0" err="1" smtClean="0"/>
              <a:t>Kingdom</a:t>
            </a:r>
            <a:r>
              <a:rPr lang="ru-RU" dirty="0" smtClean="0"/>
              <a:t>) и северного Королевства </a:t>
            </a:r>
            <a:r>
              <a:rPr lang="ru-RU" dirty="0" err="1" smtClean="0"/>
              <a:t>Элмор</a:t>
            </a:r>
            <a:r>
              <a:rPr lang="ru-RU" dirty="0" smtClean="0"/>
              <a:t> (</a:t>
            </a:r>
            <a:r>
              <a:rPr lang="ru-RU" dirty="0" smtClean="0">
                <a:hlinkClick r:id="rId2" tooltip="Английский язык"/>
              </a:rPr>
              <a:t>англ.</a:t>
            </a:r>
            <a:r>
              <a:rPr lang="ru-RU" dirty="0" smtClean="0"/>
              <a:t> </a:t>
            </a:r>
            <a:r>
              <a:rPr lang="ru-RU" i="1" dirty="0" err="1" smtClean="0"/>
              <a:t>Elmore</a:t>
            </a:r>
            <a:r>
              <a:rPr lang="ru-RU" i="1" dirty="0" smtClean="0"/>
              <a:t> </a:t>
            </a:r>
            <a:r>
              <a:rPr lang="ru-RU" i="1" dirty="0" err="1" smtClean="0"/>
              <a:t>Kingdom</a:t>
            </a:r>
            <a:r>
              <a:rPr lang="ru-RU" dirty="0" smtClean="0"/>
              <a:t>). С выходом новых обновлений, размеры континента увеличиваются, открывая доступ в новые игровые зоны. Граница между королевствами проходит через «граничные аванпосты» (</a:t>
            </a:r>
            <a:r>
              <a:rPr lang="ru-RU" dirty="0" smtClean="0">
                <a:hlinkClick r:id="rId2" tooltip="Английский язык"/>
              </a:rPr>
              <a:t>англ.</a:t>
            </a:r>
            <a:r>
              <a:rPr lang="ru-RU" dirty="0" smtClean="0"/>
              <a:t> </a:t>
            </a:r>
            <a:r>
              <a:rPr lang="ru-RU" i="1" dirty="0" err="1" smtClean="0"/>
              <a:t>Border</a:t>
            </a:r>
            <a:r>
              <a:rPr lang="ru-RU" i="1" dirty="0" smtClean="0"/>
              <a:t> </a:t>
            </a:r>
            <a:r>
              <a:rPr lang="ru-RU" i="1" dirty="0" err="1" smtClean="0"/>
              <a:t>Outposts</a:t>
            </a:r>
            <a:r>
              <a:rPr lang="ru-RU" dirty="0" smtClean="0"/>
              <a:t>). Столицей Королевства Аден является замок Аден (</a:t>
            </a:r>
            <a:r>
              <a:rPr lang="ru-RU" dirty="0" smtClean="0">
                <a:hlinkClick r:id="rId2" tooltip="Английский язык"/>
              </a:rPr>
              <a:t>англ.</a:t>
            </a:r>
            <a:r>
              <a:rPr lang="ru-RU" dirty="0" smtClean="0"/>
              <a:t> </a:t>
            </a:r>
            <a:r>
              <a:rPr lang="ru-RU" i="1" dirty="0" err="1" smtClean="0"/>
              <a:t>Aden</a:t>
            </a:r>
            <a:r>
              <a:rPr lang="ru-RU" dirty="0" smtClean="0"/>
              <a:t>), столицей Королевства </a:t>
            </a:r>
            <a:r>
              <a:rPr lang="ru-RU" dirty="0" err="1" smtClean="0"/>
              <a:t>Элмор</a:t>
            </a:r>
            <a:r>
              <a:rPr lang="ru-RU" dirty="0" smtClean="0"/>
              <a:t> — замок Руна (</a:t>
            </a:r>
            <a:r>
              <a:rPr lang="ru-RU" dirty="0" smtClean="0">
                <a:hlinkClick r:id="rId2" tooltip="Английский язык"/>
              </a:rPr>
              <a:t>англ.</a:t>
            </a:r>
            <a:r>
              <a:rPr lang="ru-RU" dirty="0" smtClean="0"/>
              <a:t> </a:t>
            </a:r>
            <a:r>
              <a:rPr lang="ru-RU" i="1" dirty="0" err="1" smtClean="0"/>
              <a:t>Rune</a:t>
            </a:r>
            <a:r>
              <a:rPr lang="ru-RU" dirty="0" smtClean="0"/>
              <a:t>). Изначально земли </a:t>
            </a:r>
            <a:r>
              <a:rPr lang="ru-RU" dirty="0" err="1" smtClean="0"/>
              <a:t>Элмора</a:t>
            </a:r>
            <a:r>
              <a:rPr lang="ru-RU" dirty="0" smtClean="0"/>
              <a:t> находились на отдельном континенте </a:t>
            </a:r>
            <a:r>
              <a:rPr lang="ru-RU" baseline="30000" dirty="0" smtClean="0">
                <a:hlinkClick r:id="rId3"/>
              </a:rPr>
              <a:t>[16]</a:t>
            </a:r>
            <a:r>
              <a:rPr lang="ru-RU" dirty="0" smtClean="0"/>
              <a:t>, но по мере развития игры он был присоединён к серверной части земель Адена.</a:t>
            </a:r>
          </a:p>
          <a:p>
            <a:pPr algn="just"/>
            <a:r>
              <a:rPr lang="ru-RU" dirty="0" smtClean="0"/>
              <a:t>На настоящий момент замок Аден собирает налоги с замков </a:t>
            </a:r>
            <a:r>
              <a:rPr lang="ru-RU" dirty="0" err="1" smtClean="0"/>
              <a:t>Глудио</a:t>
            </a:r>
            <a:r>
              <a:rPr lang="ru-RU" dirty="0" smtClean="0"/>
              <a:t>, </a:t>
            </a:r>
            <a:r>
              <a:rPr lang="ru-RU" dirty="0" err="1" smtClean="0"/>
              <a:t>Дион</a:t>
            </a:r>
            <a:r>
              <a:rPr lang="ru-RU" dirty="0" smtClean="0"/>
              <a:t>, </a:t>
            </a:r>
            <a:r>
              <a:rPr lang="ru-RU" dirty="0" err="1" smtClean="0"/>
              <a:t>Гиран</a:t>
            </a:r>
            <a:r>
              <a:rPr lang="ru-RU" dirty="0" smtClean="0"/>
              <a:t>, </a:t>
            </a:r>
            <a:r>
              <a:rPr lang="ru-RU" dirty="0" err="1" smtClean="0"/>
              <a:t>Орен</a:t>
            </a:r>
            <a:r>
              <a:rPr lang="ru-RU" dirty="0" smtClean="0"/>
              <a:t>, </a:t>
            </a:r>
            <a:r>
              <a:rPr lang="ru-RU" dirty="0" err="1" smtClean="0"/>
              <a:t>Иннадрил</a:t>
            </a:r>
            <a:r>
              <a:rPr lang="ru-RU" dirty="0" smtClean="0"/>
              <a:t> (</a:t>
            </a:r>
            <a:r>
              <a:rPr lang="ru-RU" dirty="0" smtClean="0">
                <a:hlinkClick r:id="rId2" tooltip="Английский язык"/>
              </a:rPr>
              <a:t>англ.</a:t>
            </a:r>
            <a:r>
              <a:rPr lang="ru-RU" dirty="0" smtClean="0"/>
              <a:t> </a:t>
            </a:r>
            <a:r>
              <a:rPr lang="ru-RU" i="1" dirty="0" err="1" smtClean="0"/>
              <a:t>Gludio</a:t>
            </a:r>
            <a:r>
              <a:rPr lang="ru-RU" i="1" dirty="0" smtClean="0"/>
              <a:t>, </a:t>
            </a:r>
            <a:r>
              <a:rPr lang="ru-RU" i="1" dirty="0" err="1" smtClean="0"/>
              <a:t>Dion</a:t>
            </a:r>
            <a:r>
              <a:rPr lang="ru-RU" i="1" dirty="0" smtClean="0"/>
              <a:t>, </a:t>
            </a:r>
            <a:r>
              <a:rPr lang="ru-RU" i="1" dirty="0" err="1" smtClean="0"/>
              <a:t>Giran</a:t>
            </a:r>
            <a:r>
              <a:rPr lang="ru-RU" i="1" dirty="0" smtClean="0"/>
              <a:t>, </a:t>
            </a:r>
            <a:r>
              <a:rPr lang="ru-RU" i="1" dirty="0" err="1" smtClean="0"/>
              <a:t>Oren</a:t>
            </a:r>
            <a:r>
              <a:rPr lang="ru-RU" i="1" dirty="0" smtClean="0"/>
              <a:t>, </a:t>
            </a:r>
            <a:r>
              <a:rPr lang="ru-RU" i="1" dirty="0" err="1" smtClean="0"/>
              <a:t>Innadril</a:t>
            </a:r>
            <a:r>
              <a:rPr lang="ru-RU" dirty="0" smtClean="0"/>
              <a:t>). Замок Руна, в свою очередь, собирает налоги с замков </a:t>
            </a:r>
            <a:r>
              <a:rPr lang="ru-RU" dirty="0" err="1" smtClean="0"/>
              <a:t>Годдард</a:t>
            </a:r>
            <a:r>
              <a:rPr lang="ru-RU" dirty="0" smtClean="0"/>
              <a:t>, </a:t>
            </a:r>
            <a:r>
              <a:rPr lang="ru-RU" dirty="0" err="1" smtClean="0"/>
              <a:t>Шуттгарт</a:t>
            </a:r>
            <a:r>
              <a:rPr lang="ru-RU" dirty="0" smtClean="0"/>
              <a:t> (</a:t>
            </a:r>
            <a:r>
              <a:rPr lang="ru-RU" dirty="0" smtClean="0">
                <a:hlinkClick r:id="rId2" tooltip="Английский язык"/>
              </a:rPr>
              <a:t>англ.</a:t>
            </a:r>
            <a:r>
              <a:rPr lang="ru-RU" dirty="0" smtClean="0"/>
              <a:t> </a:t>
            </a:r>
            <a:r>
              <a:rPr lang="ru-RU" i="1" dirty="0" err="1" smtClean="0"/>
              <a:t>Goddard</a:t>
            </a:r>
            <a:r>
              <a:rPr lang="ru-RU" i="1" dirty="0" smtClean="0"/>
              <a:t>, </a:t>
            </a:r>
            <a:r>
              <a:rPr lang="ru-RU" i="1" dirty="0" err="1" smtClean="0"/>
              <a:t>Schuttgart</a:t>
            </a:r>
            <a:r>
              <a:rPr lang="ru-RU" dirty="0" smtClean="0"/>
              <a:t>).</a:t>
            </a:r>
          </a:p>
          <a:p>
            <a:pPr algn="just"/>
            <a:r>
              <a:rPr lang="ru-RU" dirty="0" smtClean="0"/>
              <a:t>Замки дают клану-хозяину доступ к производству редких или уникальных вещей, прибыль в виде налога со всех покупок в подконтрольных городах, базу для быстрого и оперативного перемещения, престиж в игровом сообществе и другие преимущества.</a:t>
            </a:r>
          </a:p>
          <a:p>
            <a:pPr algn="just"/>
            <a:r>
              <a:rPr lang="ru-RU" dirty="0" smtClean="0"/>
              <a:t>Именно поэтому замки являются предметом вожделения любого амбициозного клана, вокруг них регулярно возникают интриги, споры и торги, альянсы и конфликты. Очередной властитель замка определяется во время осад, происходящих раз в две недели. Предыдущий хозяин или нейтральная охрана, если замок ничейный, вступают в схватку за право обладания на следующие две недели с желающими это право у них отобрать.</a:t>
            </a:r>
          </a:p>
          <a:p>
            <a:pPr algn="just"/>
            <a:r>
              <a:rPr lang="ru-RU" dirty="0" smtClean="0"/>
              <a:t>Основными островками цивилизации в игровом мире являются города и деревни. Созданный персонаж начинает игру около деревни своей расы. Там он проходит обучение, и именно с этим местом будут связаны его первые приключения. Деревни рас уникальны и выдержаны в соответствующих стилях, в то время как остальные поселения выполнены в стиле городов людей. Приблизительно с 15-20 уровня настаёт пора покинуть родные пенаты и искать приключения в других местах, у городов, в которых есть задания для представителей всех рас.</a:t>
            </a:r>
          </a:p>
          <a:p>
            <a:pPr algn="just"/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5357825"/>
            <a:ext cx="2000232" cy="15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5357826"/>
            <a:ext cx="2874899" cy="150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1538" y="5357826"/>
            <a:ext cx="1875218" cy="150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501090" y="4857760"/>
            <a:ext cx="500066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назад 8">
            <a:hlinkClick r:id="" action="ppaction://hlinkshowjump?jump=previousslide" highlightClick="1"/>
          </p:cNvPr>
          <p:cNvSpPr/>
          <p:nvPr/>
        </p:nvSpPr>
        <p:spPr>
          <a:xfrm>
            <a:off x="8501090" y="4429132"/>
            <a:ext cx="500066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0"/>
            <a:ext cx="7498080" cy="11430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Сага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214422"/>
            <a:ext cx="7498080" cy="4800600"/>
          </a:xfrm>
        </p:spPr>
        <p:txBody>
          <a:bodyPr>
            <a:normAutofit/>
          </a:bodyPr>
          <a:lstStyle/>
          <a:p>
            <a:pPr algn="just"/>
            <a:r>
              <a:rPr lang="ru-RU" sz="1400" dirty="0" smtClean="0">
                <a:latin typeface="Calibri" pitchFamily="34" charset="0"/>
              </a:rPr>
              <a:t>Саги — это набор историй мира </a:t>
            </a:r>
            <a:r>
              <a:rPr lang="en-US" sz="1400" dirty="0" smtClean="0">
                <a:latin typeface="Calibri" pitchFamily="34" charset="0"/>
              </a:rPr>
              <a:t>Lineage II. </a:t>
            </a:r>
            <a:r>
              <a:rPr lang="ru-RU" sz="1400" dirty="0" smtClean="0">
                <a:latin typeface="Calibri" pitchFamily="34" charset="0"/>
              </a:rPr>
              <a:t>Впервые слово «сага» было использовано для </a:t>
            </a:r>
            <a:r>
              <a:rPr lang="ru-RU" sz="1400" dirty="0" err="1" smtClean="0">
                <a:latin typeface="Calibri" pitchFamily="34" charset="0"/>
              </a:rPr>
              <a:t>обозначания</a:t>
            </a:r>
            <a:r>
              <a:rPr lang="ru-RU" sz="1400" dirty="0" smtClean="0">
                <a:latin typeface="Calibri" pitchFamily="34" charset="0"/>
              </a:rPr>
              <a:t> второй саги игры (</a:t>
            </a:r>
            <a:r>
              <a:rPr lang="ru-RU" sz="1400" dirty="0" smtClean="0">
                <a:latin typeface="Calibri" pitchFamily="34" charset="0"/>
                <a:hlinkClick r:id="rId2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en-US" sz="1400" dirty="0" smtClean="0">
                <a:latin typeface="Calibri" pitchFamily="34" charset="0"/>
              </a:rPr>
              <a:t>Saga 2: The Chaotic Throne), </a:t>
            </a:r>
            <a:r>
              <a:rPr lang="ru-RU" sz="1400" dirty="0" smtClean="0">
                <a:latin typeface="Calibri" pitchFamily="34" charset="0"/>
              </a:rPr>
              <a:t>первая история которой названа «Интерлюдией» (</a:t>
            </a:r>
            <a:r>
              <a:rPr lang="ru-RU" sz="1400" dirty="0" smtClean="0">
                <a:latin typeface="Calibri" pitchFamily="34" charset="0"/>
                <a:hlinkClick r:id="rId2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en-US" sz="1400" dirty="0" smtClean="0">
                <a:latin typeface="Calibri" pitchFamily="34" charset="0"/>
              </a:rPr>
              <a:t>Interlude). </a:t>
            </a:r>
            <a:r>
              <a:rPr lang="ru-RU" sz="1400" dirty="0" smtClean="0">
                <a:latin typeface="Calibri" pitchFamily="34" charset="0"/>
              </a:rPr>
              <a:t>Название первой саги игры — </a:t>
            </a:r>
            <a:r>
              <a:rPr lang="en-US" sz="1400" dirty="0" smtClean="0">
                <a:latin typeface="Calibri" pitchFamily="34" charset="0"/>
              </a:rPr>
              <a:t>The Chaotic Chronicle.</a:t>
            </a:r>
          </a:p>
          <a:p>
            <a:pPr algn="just"/>
            <a:r>
              <a:rPr lang="en-US" sz="1800" b="1" i="1" dirty="0" smtClean="0">
                <a:latin typeface="Calibri" pitchFamily="34" charset="0"/>
                <a:hlinkClick r:id="rId3" action="ppaction://hlinksldjump"/>
              </a:rPr>
              <a:t>Saga 1: The Chaotic Chronicle</a:t>
            </a:r>
            <a:endParaRPr lang="en-US" sz="1800" b="1" i="1" dirty="0" smtClean="0">
              <a:latin typeface="Calibri" pitchFamily="34" charset="0"/>
            </a:endParaRPr>
          </a:p>
          <a:p>
            <a:pPr algn="just"/>
            <a:r>
              <a:rPr lang="en-US" sz="1400" dirty="0" smtClean="0">
                <a:latin typeface="Calibri" pitchFamily="34" charset="0"/>
                <a:hlinkClick r:id="rId4" action="ppaction://hlinksldjump"/>
              </a:rPr>
              <a:t>Prelude</a:t>
            </a:r>
            <a:endParaRPr lang="en-US" sz="1400" dirty="0" smtClean="0">
              <a:latin typeface="Calibri" pitchFamily="34" charset="0"/>
            </a:endParaRPr>
          </a:p>
          <a:p>
            <a:pPr algn="just"/>
            <a:r>
              <a:rPr lang="en-US" sz="1400" dirty="0" smtClean="0">
                <a:latin typeface="Calibri" pitchFamily="34" charset="0"/>
                <a:hlinkClick r:id="rId5" action="ppaction://hlinksldjump"/>
              </a:rPr>
              <a:t>Chronicle 1: Harbingers of War</a:t>
            </a:r>
            <a:endParaRPr lang="en-US" sz="1400" dirty="0" smtClean="0">
              <a:latin typeface="Calibri" pitchFamily="34" charset="0"/>
            </a:endParaRPr>
          </a:p>
          <a:p>
            <a:pPr algn="just"/>
            <a:r>
              <a:rPr lang="en-US" sz="1400" dirty="0" smtClean="0">
                <a:latin typeface="Calibri" pitchFamily="34" charset="0"/>
                <a:hlinkClick r:id="rId6" action="ppaction://hlinksldjump"/>
              </a:rPr>
              <a:t>Chronicle 2: Age of Splendor</a:t>
            </a:r>
            <a:endParaRPr lang="en-US" sz="1400" dirty="0" smtClean="0">
              <a:latin typeface="Calibri" pitchFamily="34" charset="0"/>
            </a:endParaRPr>
          </a:p>
          <a:p>
            <a:pPr algn="just"/>
            <a:r>
              <a:rPr lang="en-US" sz="1400" dirty="0" smtClean="0">
                <a:latin typeface="Calibri" pitchFamily="34" charset="0"/>
                <a:hlinkClick r:id="rId7" action="ppaction://hlinksldjump"/>
              </a:rPr>
              <a:t>Chronicle 3: Rise of Darkness</a:t>
            </a:r>
            <a:endParaRPr lang="en-US" sz="1400" dirty="0" smtClean="0">
              <a:latin typeface="Calibri" pitchFamily="34" charset="0"/>
            </a:endParaRPr>
          </a:p>
          <a:p>
            <a:pPr algn="just"/>
            <a:r>
              <a:rPr lang="en-US" sz="1400" dirty="0" smtClean="0">
                <a:latin typeface="Calibri" pitchFamily="34" charset="0"/>
                <a:hlinkClick r:id="rId8" action="ppaction://hlinksldjump"/>
              </a:rPr>
              <a:t>Chronicle 4: Scions of Destiny</a:t>
            </a:r>
            <a:endParaRPr lang="en-US" sz="1400" dirty="0" smtClean="0">
              <a:latin typeface="Calibri" pitchFamily="34" charset="0"/>
            </a:endParaRPr>
          </a:p>
          <a:p>
            <a:pPr algn="just"/>
            <a:r>
              <a:rPr lang="en-US" sz="1400" dirty="0" smtClean="0">
                <a:latin typeface="Calibri" pitchFamily="34" charset="0"/>
                <a:hlinkClick r:id="rId9" action="ppaction://hlinksldjump"/>
              </a:rPr>
              <a:t>Chronicle 5: Oath of Blood</a:t>
            </a:r>
            <a:endParaRPr lang="en-US" sz="1400" dirty="0" smtClean="0">
              <a:latin typeface="Calibri" pitchFamily="34" charset="0"/>
            </a:endParaRPr>
          </a:p>
          <a:p>
            <a:pPr algn="just"/>
            <a:r>
              <a:rPr lang="en-US" sz="1800" b="1" i="1" dirty="0" smtClean="0">
                <a:latin typeface="Calibri" pitchFamily="34" charset="0"/>
                <a:hlinkClick r:id="rId10" action="ppaction://hlinksldjump"/>
              </a:rPr>
              <a:t>Saga 2: The Chaotic Throne</a:t>
            </a:r>
          </a:p>
          <a:p>
            <a:pPr algn="just"/>
            <a:r>
              <a:rPr lang="en-US" sz="1400" dirty="0" smtClean="0">
                <a:latin typeface="Calibri" pitchFamily="34" charset="0"/>
                <a:hlinkClick r:id="rId10" action="ppaction://hlinksldjump"/>
              </a:rPr>
              <a:t>Interlude</a:t>
            </a:r>
            <a:endParaRPr lang="en-US" sz="1400" dirty="0" smtClean="0">
              <a:latin typeface="Calibri" pitchFamily="34" charset="0"/>
            </a:endParaRPr>
          </a:p>
          <a:p>
            <a:pPr algn="just"/>
            <a:r>
              <a:rPr lang="en-US" sz="1400" dirty="0" smtClean="0">
                <a:latin typeface="Calibri" pitchFamily="34" charset="0"/>
                <a:hlinkClick r:id="rId11" action="ppaction://hlinksldjump"/>
              </a:rPr>
              <a:t>The 1st Throne: The </a:t>
            </a:r>
            <a:r>
              <a:rPr lang="en-US" sz="1400" dirty="0" err="1" smtClean="0">
                <a:latin typeface="Calibri" pitchFamily="34" charset="0"/>
                <a:hlinkClick r:id="rId11" action="ppaction://hlinksldjump"/>
              </a:rPr>
              <a:t>Kamael</a:t>
            </a:r>
            <a:endParaRPr lang="en-US" sz="1400" dirty="0" smtClean="0">
              <a:latin typeface="Calibri" pitchFamily="34" charset="0"/>
              <a:hlinkClick r:id="rId11" action="ppaction://hlinksldjump"/>
            </a:endParaRPr>
          </a:p>
          <a:p>
            <a:pPr algn="just"/>
            <a:r>
              <a:rPr lang="en-US" sz="1400" dirty="0" smtClean="0">
                <a:latin typeface="Calibri" pitchFamily="34" charset="0"/>
                <a:hlinkClick r:id="rId11" action="ppaction://hlinksldjump"/>
              </a:rPr>
              <a:t>The 1st Throne: </a:t>
            </a:r>
            <a:r>
              <a:rPr lang="en-US" sz="1400" dirty="0" err="1" smtClean="0">
                <a:latin typeface="Calibri" pitchFamily="34" charset="0"/>
                <a:hlinkClick r:id="rId11" action="ppaction://hlinksldjump"/>
              </a:rPr>
              <a:t>Hellbound</a:t>
            </a:r>
            <a:endParaRPr lang="en-US" sz="1400" dirty="0" smtClean="0">
              <a:latin typeface="Calibri" pitchFamily="34" charset="0"/>
            </a:endParaRPr>
          </a:p>
          <a:p>
            <a:pPr algn="just"/>
            <a:r>
              <a:rPr lang="en-US" sz="1400" dirty="0" smtClean="0">
                <a:latin typeface="Calibri" pitchFamily="34" charset="0"/>
                <a:hlinkClick r:id="rId12" action="ppaction://hlinksldjump"/>
              </a:rPr>
              <a:t>The 2nd Throne: </a:t>
            </a:r>
            <a:r>
              <a:rPr lang="en-US" sz="1400" dirty="0" err="1" smtClean="0">
                <a:latin typeface="Calibri" pitchFamily="34" charset="0"/>
                <a:hlinkClick r:id="rId12" action="ppaction://hlinksldjump"/>
              </a:rPr>
              <a:t>Gracia</a:t>
            </a:r>
            <a:endParaRPr lang="en-US" sz="1400" dirty="0" smtClean="0">
              <a:latin typeface="Calibri" pitchFamily="34" charset="0"/>
            </a:endParaRPr>
          </a:p>
          <a:p>
            <a:pPr algn="just"/>
            <a:endParaRPr lang="ru-RU" sz="1400" dirty="0">
              <a:latin typeface="Calibri" pitchFamily="34" charset="0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357818" y="2000240"/>
            <a:ext cx="3357554" cy="4745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4572000" y="6357958"/>
            <a:ext cx="500066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назад 9">
            <a:hlinkClick r:id="" action="ppaction://hlinkshowjump?jump=previousslide" highlightClick="1"/>
          </p:cNvPr>
          <p:cNvSpPr/>
          <p:nvPr/>
        </p:nvSpPr>
        <p:spPr>
          <a:xfrm>
            <a:off x="4000496" y="6357958"/>
            <a:ext cx="500066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/>
              <a:t>Расы и классы персонажей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62427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1800" b="1" i="1" dirty="0" smtClean="0">
                <a:latin typeface="Calibri" pitchFamily="34" charset="0"/>
              </a:rPr>
              <a:t>Расы</a:t>
            </a:r>
          </a:p>
          <a:p>
            <a:pPr algn="just"/>
            <a:r>
              <a:rPr lang="ru-RU" sz="1400" dirty="0" smtClean="0">
                <a:latin typeface="Calibri" pitchFamily="34" charset="0"/>
              </a:rPr>
              <a:t>Мир </a:t>
            </a:r>
            <a:r>
              <a:rPr lang="ru-RU" sz="1400" b="1" dirty="0" err="1" smtClean="0">
                <a:latin typeface="Calibri" pitchFamily="34" charset="0"/>
              </a:rPr>
              <a:t>Lineage</a:t>
            </a:r>
            <a:r>
              <a:rPr lang="ru-RU" sz="1400" b="1" dirty="0" smtClean="0">
                <a:latin typeface="Calibri" pitchFamily="34" charset="0"/>
              </a:rPr>
              <a:t> II</a:t>
            </a:r>
            <a:r>
              <a:rPr lang="ru-RU" sz="1400" dirty="0" smtClean="0">
                <a:latin typeface="Calibri" pitchFamily="34" charset="0"/>
              </a:rPr>
              <a:t> населяют классические для </a:t>
            </a:r>
            <a:r>
              <a:rPr lang="ru-RU" sz="1400" dirty="0" err="1" smtClean="0">
                <a:latin typeface="Calibri" pitchFamily="34" charset="0"/>
                <a:hlinkClick r:id="rId2" tooltip="Фэнтези"/>
              </a:rPr>
              <a:t>фэнтези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dirty="0" err="1" smtClean="0">
                <a:latin typeface="Calibri" pitchFamily="34" charset="0"/>
                <a:hlinkClick r:id="rId3" tooltip="Сеттинг (ролевые игры)"/>
              </a:rPr>
              <a:t>сеттингов</a:t>
            </a:r>
            <a:r>
              <a:rPr lang="ru-RU" sz="1400" dirty="0" smtClean="0">
                <a:latin typeface="Calibri" pitchFamily="34" charset="0"/>
              </a:rPr>
              <a:t> расы: </a:t>
            </a:r>
            <a:r>
              <a:rPr lang="ru-RU" sz="1400" i="1" dirty="0" smtClean="0">
                <a:latin typeface="Calibri" pitchFamily="34" charset="0"/>
              </a:rPr>
              <a:t>орки</a:t>
            </a:r>
            <a:r>
              <a:rPr lang="ru-RU" sz="1400" dirty="0" smtClean="0">
                <a:latin typeface="Calibri" pitchFamily="34" charset="0"/>
              </a:rPr>
              <a:t> (</a:t>
            </a:r>
            <a:r>
              <a:rPr lang="ru-RU" sz="14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orcs</a:t>
            </a:r>
            <a:r>
              <a:rPr lang="ru-RU" sz="1400" dirty="0" smtClean="0">
                <a:latin typeface="Calibri" pitchFamily="34" charset="0"/>
              </a:rPr>
              <a:t>), </a:t>
            </a:r>
            <a:r>
              <a:rPr lang="ru-RU" sz="1400" i="1" dirty="0" smtClean="0">
                <a:latin typeface="Calibri" pitchFamily="34" charset="0"/>
              </a:rPr>
              <a:t>люди</a:t>
            </a:r>
            <a:r>
              <a:rPr lang="ru-RU" sz="1400" dirty="0" smtClean="0">
                <a:latin typeface="Calibri" pitchFamily="34" charset="0"/>
              </a:rPr>
              <a:t> (</a:t>
            </a:r>
            <a:r>
              <a:rPr lang="ru-RU" sz="14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humans</a:t>
            </a:r>
            <a:r>
              <a:rPr lang="ru-RU" sz="1400" dirty="0" smtClean="0">
                <a:latin typeface="Calibri" pitchFamily="34" charset="0"/>
              </a:rPr>
              <a:t>), </a:t>
            </a:r>
            <a:r>
              <a:rPr lang="ru-RU" sz="1400" i="1" dirty="0" smtClean="0">
                <a:latin typeface="Calibri" pitchFamily="34" charset="0"/>
              </a:rPr>
              <a:t>светлые эльфы</a:t>
            </a:r>
            <a:r>
              <a:rPr lang="ru-RU" sz="1400" dirty="0" smtClean="0">
                <a:latin typeface="Calibri" pitchFamily="34" charset="0"/>
              </a:rPr>
              <a:t> (</a:t>
            </a:r>
            <a:r>
              <a:rPr lang="ru-RU" sz="14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elves</a:t>
            </a:r>
            <a:r>
              <a:rPr lang="ru-RU" sz="1400" dirty="0" smtClean="0">
                <a:latin typeface="Calibri" pitchFamily="34" charset="0"/>
              </a:rPr>
              <a:t>) и </a:t>
            </a:r>
            <a:r>
              <a:rPr lang="ru-RU" sz="1400" i="1" dirty="0" smtClean="0">
                <a:latin typeface="Calibri" pitchFamily="34" charset="0"/>
              </a:rPr>
              <a:t>тёмные эльфы</a:t>
            </a:r>
            <a:r>
              <a:rPr lang="ru-RU" sz="1400" dirty="0" smtClean="0">
                <a:latin typeface="Calibri" pitchFamily="34" charset="0"/>
              </a:rPr>
              <a:t> (</a:t>
            </a:r>
            <a:r>
              <a:rPr lang="ru-RU" sz="14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dark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elves</a:t>
            </a:r>
            <a:r>
              <a:rPr lang="ru-RU" sz="1400" dirty="0" smtClean="0">
                <a:latin typeface="Calibri" pitchFamily="34" charset="0"/>
              </a:rPr>
              <a:t>), а также </a:t>
            </a:r>
            <a:r>
              <a:rPr lang="ru-RU" sz="1400" i="1" dirty="0" smtClean="0">
                <a:latin typeface="Calibri" pitchFamily="34" charset="0"/>
              </a:rPr>
              <a:t>гномы (карлики)</a:t>
            </a:r>
            <a:r>
              <a:rPr lang="ru-RU" sz="1400" dirty="0" smtClean="0">
                <a:latin typeface="Calibri" pitchFamily="34" charset="0"/>
              </a:rPr>
              <a:t> (</a:t>
            </a:r>
            <a:r>
              <a:rPr lang="ru-RU" sz="14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dwarves</a:t>
            </a:r>
            <a:r>
              <a:rPr lang="ru-RU" sz="1400" dirty="0" smtClean="0">
                <a:latin typeface="Calibri" pitchFamily="34" charset="0"/>
              </a:rPr>
              <a:t>). В обновлении </a:t>
            </a:r>
            <a:r>
              <a:rPr lang="ru-RU" sz="1400" dirty="0" err="1" smtClean="0">
                <a:latin typeface="Calibri" pitchFamily="34" charset="0"/>
              </a:rPr>
              <a:t>The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dirty="0" err="1" smtClean="0">
                <a:latin typeface="Calibri" pitchFamily="34" charset="0"/>
              </a:rPr>
              <a:t>Chaotic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dirty="0" err="1" smtClean="0">
                <a:latin typeface="Calibri" pitchFamily="34" charset="0"/>
              </a:rPr>
              <a:t>Throne</a:t>
            </a:r>
            <a:r>
              <a:rPr lang="ru-RU" sz="1400" dirty="0" smtClean="0">
                <a:latin typeface="Calibri" pitchFamily="34" charset="0"/>
              </a:rPr>
              <a:t>: </a:t>
            </a:r>
            <a:r>
              <a:rPr lang="ru-RU" sz="1400" dirty="0" err="1" smtClean="0">
                <a:latin typeface="Calibri" pitchFamily="34" charset="0"/>
              </a:rPr>
              <a:t>The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dirty="0" err="1" smtClean="0">
                <a:latin typeface="Calibri" pitchFamily="34" charset="0"/>
              </a:rPr>
              <a:t>Kamael</a:t>
            </a:r>
            <a:r>
              <a:rPr lang="ru-RU" sz="1400" dirty="0" smtClean="0">
                <a:latin typeface="Calibri" pitchFamily="34" charset="0"/>
              </a:rPr>
              <a:t> введена новая, однокрылая раса тьмы, </a:t>
            </a:r>
            <a:r>
              <a:rPr lang="ru-RU" sz="1400" i="1" dirty="0" err="1" smtClean="0">
                <a:latin typeface="Calibri" pitchFamily="34" charset="0"/>
              </a:rPr>
              <a:t>камаэль</a:t>
            </a:r>
            <a:r>
              <a:rPr lang="ru-RU" sz="1400" dirty="0" smtClean="0">
                <a:latin typeface="Calibri" pitchFamily="34" charset="0"/>
              </a:rPr>
              <a:t> (</a:t>
            </a:r>
            <a:r>
              <a:rPr lang="ru-RU" sz="14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The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Kamael</a:t>
            </a:r>
            <a:r>
              <a:rPr lang="ru-RU" sz="1400" dirty="0" smtClean="0">
                <a:latin typeface="Calibri" pitchFamily="34" charset="0"/>
              </a:rPr>
              <a:t>).</a:t>
            </a:r>
          </a:p>
          <a:p>
            <a:pPr algn="just"/>
            <a:r>
              <a:rPr lang="ru-RU" sz="1400" dirty="0" smtClean="0">
                <a:latin typeface="Calibri" pitchFamily="34" charset="0"/>
              </a:rPr>
              <a:t>Предметы экипировки, в настоящее время, не имеют ограничений по расе, могут быть экипированы персонажем любой расы (за исключением оружия: арбалетов и рапир, доступного только расе </a:t>
            </a:r>
            <a:r>
              <a:rPr lang="ru-RU" sz="1400" dirty="0" err="1" smtClean="0">
                <a:latin typeface="Calibri" pitchFamily="34" charset="0"/>
              </a:rPr>
              <a:t>камаэль</a:t>
            </a:r>
            <a:r>
              <a:rPr lang="ru-RU" sz="1400" dirty="0" smtClean="0">
                <a:latin typeface="Calibri" pitchFamily="34" charset="0"/>
              </a:rPr>
              <a:t>). Броня отображается по-разному на персонажах разных классов а так же в зависимости от пола персонажа. Оружие и щиты в руках карликов-гномов выглядит уменьшенными копиями по сравнению с обычным.</a:t>
            </a:r>
          </a:p>
          <a:p>
            <a:pPr algn="just"/>
            <a:r>
              <a:rPr lang="ru-RU" sz="1400" dirty="0" smtClean="0">
                <a:latin typeface="Calibri" pitchFamily="34" charset="0"/>
              </a:rPr>
              <a:t>Вместе с </a:t>
            </a:r>
            <a:r>
              <a:rPr lang="ru-RU" sz="1400" dirty="0" err="1" smtClean="0">
                <a:latin typeface="Calibri" pitchFamily="34" charset="0"/>
              </a:rPr>
              <a:t>Камаэль</a:t>
            </a:r>
            <a:r>
              <a:rPr lang="ru-RU" sz="1400" baseline="30000" dirty="0" smtClean="0">
                <a:latin typeface="Calibri" pitchFamily="34" charset="0"/>
                <a:hlinkClick r:id="rId5"/>
              </a:rPr>
              <a:t>[23]</a:t>
            </a:r>
            <a:r>
              <a:rPr lang="ru-RU" sz="1400" dirty="0" smtClean="0">
                <a:latin typeface="Calibri" pitchFamily="34" charset="0"/>
              </a:rPr>
              <a:t> появилось доступное исключительно им оружие (может быть получено при помощи умения «</a:t>
            </a:r>
            <a:r>
              <a:rPr lang="ru-RU" sz="1400" dirty="0" err="1" smtClean="0">
                <a:latin typeface="Calibri" pitchFamily="34" charset="0"/>
              </a:rPr>
              <a:t>Change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dirty="0" err="1" smtClean="0">
                <a:latin typeface="Calibri" pitchFamily="34" charset="0"/>
              </a:rPr>
              <a:t>Weapon</a:t>
            </a:r>
            <a:r>
              <a:rPr lang="ru-RU" sz="1400" dirty="0" smtClean="0">
                <a:latin typeface="Calibri" pitchFamily="34" charset="0"/>
              </a:rPr>
              <a:t>», появляющееся в списке изучения сразу после получения первой профессии у обоих классов </a:t>
            </a:r>
            <a:r>
              <a:rPr lang="ru-RU" sz="1400" dirty="0" err="1" smtClean="0">
                <a:latin typeface="Calibri" pitchFamily="34" charset="0"/>
              </a:rPr>
              <a:t>Warder</a:t>
            </a:r>
            <a:r>
              <a:rPr lang="ru-RU" sz="1400" dirty="0" smtClean="0">
                <a:latin typeface="Calibri" pitchFamily="34" charset="0"/>
              </a:rPr>
              <a:t> и </a:t>
            </a:r>
            <a:r>
              <a:rPr lang="ru-RU" sz="1400" dirty="0" err="1" smtClean="0">
                <a:latin typeface="Calibri" pitchFamily="34" charset="0"/>
              </a:rPr>
              <a:t>Trooper</a:t>
            </a:r>
            <a:r>
              <a:rPr lang="ru-RU" sz="1400" dirty="0" smtClean="0">
                <a:latin typeface="Calibri" pitchFamily="34" charset="0"/>
              </a:rPr>
              <a:t>). Также </a:t>
            </a:r>
            <a:r>
              <a:rPr lang="ru-RU" sz="1400" dirty="0" err="1" smtClean="0">
                <a:latin typeface="Calibri" pitchFamily="34" charset="0"/>
              </a:rPr>
              <a:t>Kamael</a:t>
            </a:r>
            <a:r>
              <a:rPr lang="ru-RU" sz="1400" dirty="0" smtClean="0">
                <a:latin typeface="Calibri" pitchFamily="34" charset="0"/>
              </a:rPr>
              <a:t> могут носить только лёгкую броню (</a:t>
            </a:r>
            <a:r>
              <a:rPr lang="ru-RU" sz="14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Light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Armor</a:t>
            </a:r>
            <a:r>
              <a:rPr lang="ru-RU" sz="1400" dirty="0" smtClean="0">
                <a:latin typeface="Calibri" pitchFamily="34" charset="0"/>
              </a:rPr>
              <a:t>) из-за врождённого пассивного умения «</a:t>
            </a:r>
            <a:r>
              <a:rPr lang="ru-RU" sz="1400" dirty="0" err="1" smtClean="0">
                <a:latin typeface="Calibri" pitchFamily="34" charset="0"/>
              </a:rPr>
              <a:t>Guilted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dirty="0" err="1" smtClean="0">
                <a:latin typeface="Calibri" pitchFamily="34" charset="0"/>
              </a:rPr>
              <a:t>Body</a:t>
            </a:r>
            <a:r>
              <a:rPr lang="ru-RU" sz="1400" dirty="0" smtClean="0">
                <a:latin typeface="Calibri" pitchFamily="34" charset="0"/>
              </a:rPr>
              <a:t>».</a:t>
            </a:r>
          </a:p>
          <a:p>
            <a:pPr algn="just">
              <a:buNone/>
            </a:pPr>
            <a:endParaRPr lang="ru-RU" sz="1400" dirty="0">
              <a:latin typeface="Calibri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4929967"/>
            <a:ext cx="5548298" cy="19280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2214546" y="6072206"/>
            <a:ext cx="500066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2214546" y="5500702"/>
            <a:ext cx="500066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42852"/>
            <a:ext cx="7498080" cy="48006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1800" b="1" i="1" dirty="0" smtClean="0">
                <a:latin typeface="Calibri" pitchFamily="34" charset="0"/>
              </a:rPr>
              <a:t>Классы</a:t>
            </a:r>
          </a:p>
          <a:p>
            <a:pPr algn="just"/>
            <a:r>
              <a:rPr lang="ru-RU" sz="1400" dirty="0" err="1" smtClean="0">
                <a:latin typeface="Calibri" pitchFamily="34" charset="0"/>
              </a:rPr>
              <a:t>Бо́льшая</a:t>
            </a:r>
            <a:r>
              <a:rPr lang="ru-RU" sz="1400" dirty="0" smtClean="0">
                <a:latin typeface="Calibri" pitchFamily="34" charset="0"/>
              </a:rPr>
              <a:t> доля опыта добывается в простом </a:t>
            </a:r>
            <a:r>
              <a:rPr lang="ru-RU" sz="1400" dirty="0" err="1" smtClean="0">
                <a:latin typeface="Calibri" pitchFamily="34" charset="0"/>
                <a:hlinkClick r:id="rId2" tooltip="PvE"/>
              </a:rPr>
              <a:t>PvE</a:t>
            </a:r>
            <a:r>
              <a:rPr lang="ru-RU" sz="1400" dirty="0" smtClean="0">
                <a:latin typeface="Calibri" pitchFamily="34" charset="0"/>
              </a:rPr>
              <a:t>, охоте на монстров. Количество опыта, дающееся за выполнение </a:t>
            </a:r>
            <a:r>
              <a:rPr lang="ru-RU" sz="1400" dirty="0" err="1" smtClean="0">
                <a:latin typeface="Calibri" pitchFamily="34" charset="0"/>
                <a:hlinkClick r:id="rId3" tooltip="Квест (значения)"/>
              </a:rPr>
              <a:t>квестов</a:t>
            </a:r>
            <a:r>
              <a:rPr lang="ru-RU" sz="1400" dirty="0" smtClean="0">
                <a:latin typeface="Calibri" pitchFamily="34" charset="0"/>
              </a:rPr>
              <a:t>, незначительно.</a:t>
            </a:r>
          </a:p>
          <a:p>
            <a:pPr algn="just"/>
            <a:r>
              <a:rPr lang="ru-RU" sz="1400" dirty="0" smtClean="0">
                <a:latin typeface="Calibri" pitchFamily="34" charset="0"/>
              </a:rPr>
              <a:t>На 20-м уровне персонажам доступна смена профессии (</a:t>
            </a:r>
            <a:r>
              <a:rPr lang="ru-RU" sz="14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class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transfer</a:t>
            </a:r>
            <a:r>
              <a:rPr lang="ru-RU" sz="1400" dirty="0" smtClean="0">
                <a:latin typeface="Calibri" pitchFamily="34" charset="0"/>
              </a:rPr>
              <a:t>), часто называемую первой «</a:t>
            </a:r>
            <a:r>
              <a:rPr lang="ru-RU" sz="1400" dirty="0" err="1" smtClean="0">
                <a:latin typeface="Calibri" pitchFamily="34" charset="0"/>
              </a:rPr>
              <a:t>профой</a:t>
            </a:r>
            <a:r>
              <a:rPr lang="ru-RU" sz="1400" dirty="0" smtClean="0">
                <a:latin typeface="Calibri" pitchFamily="34" charset="0"/>
              </a:rPr>
              <a:t>». Выбор из возможных вариантов делается самим игроком. Эта смена необратима. Предварительно требуется выполнение соответствующего профессии </a:t>
            </a:r>
            <a:r>
              <a:rPr lang="ru-RU" sz="1400" dirty="0" err="1" smtClean="0">
                <a:latin typeface="Calibri" pitchFamily="34" charset="0"/>
              </a:rPr>
              <a:t>квеста</a:t>
            </a:r>
            <a:r>
              <a:rPr lang="ru-RU" sz="1400" dirty="0" smtClean="0">
                <a:latin typeface="Calibri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Calibri" pitchFamily="34" charset="0"/>
              </a:rPr>
              <a:t>На 40-м уровне становится доступной вторая смена профессии (</a:t>
            </a:r>
            <a:r>
              <a:rPr lang="ru-RU" sz="14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second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class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transfer</a:t>
            </a:r>
            <a:r>
              <a:rPr lang="ru-RU" sz="1400" dirty="0" smtClean="0">
                <a:latin typeface="Calibri" pitchFamily="34" charset="0"/>
              </a:rPr>
              <a:t>). Не каждая первая профессия предполагает возможность выбора из более чем одного варианта второй профессии, но в любом случае для «второй </a:t>
            </a:r>
            <a:r>
              <a:rPr lang="ru-RU" sz="1400" dirty="0" err="1" smtClean="0">
                <a:latin typeface="Calibri" pitchFamily="34" charset="0"/>
              </a:rPr>
              <a:t>профы</a:t>
            </a:r>
            <a:r>
              <a:rPr lang="ru-RU" sz="1400" dirty="0" smtClean="0">
                <a:latin typeface="Calibri" pitchFamily="34" charset="0"/>
              </a:rPr>
              <a:t>» необходимо выполнить соответствующие ей три </a:t>
            </a:r>
            <a:r>
              <a:rPr lang="ru-RU" sz="1400" dirty="0" err="1" smtClean="0">
                <a:latin typeface="Calibri" pitchFamily="34" charset="0"/>
              </a:rPr>
              <a:t>квеста</a:t>
            </a:r>
            <a:r>
              <a:rPr lang="ru-RU" sz="1400" dirty="0" smtClean="0">
                <a:latin typeface="Calibri" pitchFamily="34" charset="0"/>
              </a:rPr>
              <a:t> для получения специальных предметов — «марок» (</a:t>
            </a:r>
            <a:r>
              <a:rPr lang="ru-RU" sz="14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marks</a:t>
            </a:r>
            <a:r>
              <a:rPr lang="ru-RU" sz="1400" dirty="0" smtClean="0">
                <a:latin typeface="Calibri" pitchFamily="34" charset="0"/>
              </a:rPr>
              <a:t>). Впрочем, это не касается расы </a:t>
            </a:r>
            <a:r>
              <a:rPr lang="ru-RU" sz="1400" dirty="0" err="1" smtClean="0">
                <a:latin typeface="Calibri" pitchFamily="34" charset="0"/>
              </a:rPr>
              <a:t>The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dirty="0" err="1" smtClean="0">
                <a:latin typeface="Calibri" pitchFamily="34" charset="0"/>
              </a:rPr>
              <a:t>Kamael</a:t>
            </a:r>
            <a:r>
              <a:rPr lang="ru-RU" sz="1400" dirty="0" smtClean="0">
                <a:latin typeface="Calibri" pitchFamily="34" charset="0"/>
              </a:rPr>
              <a:t>, персонажи этой расы выполняют один </a:t>
            </a:r>
            <a:r>
              <a:rPr lang="ru-RU" sz="1400" dirty="0" err="1" smtClean="0">
                <a:latin typeface="Calibri" pitchFamily="34" charset="0"/>
              </a:rPr>
              <a:t>квест</a:t>
            </a:r>
            <a:r>
              <a:rPr lang="ru-RU" sz="1400" dirty="0" smtClean="0">
                <a:latin typeface="Calibri" pitchFamily="34" charset="0"/>
              </a:rPr>
              <a:t>, который незначительно сложнее </a:t>
            </a:r>
            <a:r>
              <a:rPr lang="ru-RU" sz="1400" dirty="0" err="1" smtClean="0">
                <a:latin typeface="Calibri" pitchFamily="34" charset="0"/>
              </a:rPr>
              <a:t>квеста</a:t>
            </a:r>
            <a:r>
              <a:rPr lang="ru-RU" sz="1400" dirty="0" smtClean="0">
                <a:latin typeface="Calibri" pitchFamily="34" charset="0"/>
              </a:rPr>
              <a:t> на первую профессию.</a:t>
            </a:r>
          </a:p>
          <a:p>
            <a:pPr algn="just"/>
            <a:r>
              <a:rPr lang="ru-RU" sz="1400" dirty="0" err="1" smtClean="0">
                <a:latin typeface="Calibri" pitchFamily="34" charset="0"/>
              </a:rPr>
              <a:t>Квесты</a:t>
            </a:r>
            <a:r>
              <a:rPr lang="ru-RU" sz="1400" dirty="0" smtClean="0">
                <a:latin typeface="Calibri" pitchFamily="34" charset="0"/>
              </a:rPr>
              <a:t> на вторую профессию, вскоре после введения их в игру, стали притчей во языцех. Эти многоступенчатые </a:t>
            </a:r>
            <a:r>
              <a:rPr lang="ru-RU" sz="1400" dirty="0" err="1" smtClean="0">
                <a:latin typeface="Calibri" pitchFamily="34" charset="0"/>
              </a:rPr>
              <a:t>квесты</a:t>
            </a:r>
            <a:r>
              <a:rPr lang="ru-RU" sz="1400" dirty="0" smtClean="0">
                <a:latin typeface="Calibri" pitchFamily="34" charset="0"/>
              </a:rPr>
              <a:t> заставляют игрока потратить немало времени (от 4 часов до нескольких дней в зависимости от получаемой профессии, опыта игрока, а также экипировки персонажа) на перемещения из одних концов мира в другие и на «выбивание» из </a:t>
            </a:r>
            <a:r>
              <a:rPr lang="ru-RU" sz="1400" dirty="0" err="1" smtClean="0">
                <a:latin typeface="Calibri" pitchFamily="34" charset="0"/>
                <a:hlinkClick r:id="rId5" tooltip="Моб (MMORPG)"/>
              </a:rPr>
              <a:t>мобов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dirty="0" err="1" smtClean="0">
                <a:latin typeface="Calibri" pitchFamily="34" charset="0"/>
              </a:rPr>
              <a:t>квестовых</a:t>
            </a:r>
            <a:r>
              <a:rPr lang="ru-RU" sz="1400" dirty="0" smtClean="0">
                <a:latin typeface="Calibri" pitchFamily="34" charset="0"/>
              </a:rPr>
              <a:t> предметов.</a:t>
            </a:r>
          </a:p>
          <a:p>
            <a:pPr algn="just"/>
            <a:endParaRPr lang="ru-RU" sz="1400" dirty="0">
              <a:latin typeface="Calibri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4500570"/>
            <a:ext cx="6759655" cy="23574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429652" y="6072206"/>
            <a:ext cx="500066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8429652" y="5500702"/>
            <a:ext cx="500066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43306" y="285728"/>
            <a:ext cx="5283502" cy="6357982"/>
          </a:xfrm>
        </p:spPr>
        <p:txBody>
          <a:bodyPr>
            <a:normAutofit/>
          </a:bodyPr>
          <a:lstStyle/>
          <a:p>
            <a:pPr algn="just"/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В </a:t>
            </a:r>
            <a:r>
              <a:rPr lang="ru-RU" sz="1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The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 2nd </a:t>
            </a:r>
            <a:r>
              <a:rPr lang="ru-RU" sz="1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Throne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 — </a:t>
            </a:r>
            <a:r>
              <a:rPr lang="ru-RU" sz="1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Gracia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, по пожеланиям игроков, был введён альтернативный </a:t>
            </a:r>
            <a:r>
              <a:rPr lang="ru-RU" sz="1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квест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 на вторую профессию. </a:t>
            </a:r>
            <a:r>
              <a:rPr lang="ru-RU" sz="1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Квест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 сам по себе очень короткий, но требует денежных затрат в размере 3-х миллионов </a:t>
            </a:r>
            <a:r>
              <a:rPr lang="ru-RU" sz="1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аден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.</a:t>
            </a:r>
          </a:p>
          <a:p>
            <a:pPr algn="just"/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На 76-м уровне доступна третья профессия (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hlinkClick r:id="rId3" tooltip="Английский язык"/>
              </a:rPr>
              <a:t>англ.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sz="16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third</a:t>
            </a:r>
            <a:r>
              <a:rPr lang="ru-RU" sz="16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sz="16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class</a:t>
            </a:r>
            <a:r>
              <a:rPr lang="ru-RU" sz="16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sz="16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transfer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). </a:t>
            </a:r>
            <a:r>
              <a:rPr lang="ru-RU" sz="1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Квесты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, приводящие к смене профессии, в этом случае формально индивидуальны для каждой второй профессии. Однако, они практически идентичны и отличаются в основном положением нескольких одинаковых по функции 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hlinkClick r:id="rId4" tooltip="NPC"/>
              </a:rPr>
              <a:t>NPC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. Выбор не предусмотрен, третья профессия предопределена быть «усовершенствованной версией» второй профессии.</a:t>
            </a:r>
          </a:p>
          <a:p>
            <a:pPr algn="just"/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Без смены профессии высокоуровневый персонаж не сможет получить умения продвинутого класса, и будет тем самым значительно слабее обычного.</a:t>
            </a:r>
          </a:p>
          <a:p>
            <a:pPr algn="just"/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Для каждой из рас названия профессий уникальны.</a:t>
            </a: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500066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7643834" y="6143644"/>
            <a:ext cx="500066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"/>
            <a:ext cx="9144000" cy="6857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85728"/>
            <a:ext cx="7498080" cy="1143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Система геройства</a:t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57364"/>
            <a:ext cx="7498080" cy="5000636"/>
          </a:xfrm>
        </p:spPr>
        <p:txBody>
          <a:bodyPr>
            <a:normAutofit/>
          </a:bodyPr>
          <a:lstStyle/>
          <a:p>
            <a:pPr algn="just"/>
            <a:r>
              <a:rPr lang="ru-RU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Саб-классы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 (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hlinkClick r:id="rId3" tooltip="Английский язык"/>
              </a:rPr>
              <a:t>англ.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 </a:t>
            </a:r>
            <a:r>
              <a:rPr lang="ru-RU" sz="1400" b="1" i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sub-class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)</a:t>
            </a:r>
          </a:p>
          <a:p>
            <a:pPr algn="just"/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Темный эльф с </a:t>
            </a:r>
            <a:r>
              <a:rPr lang="ru-RU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сабклассом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 на </a:t>
            </a:r>
            <a:r>
              <a:rPr lang="ru-RU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Grand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 </a:t>
            </a:r>
            <a:r>
              <a:rPr lang="ru-RU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Khavatari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 (Орк)</a:t>
            </a:r>
          </a:p>
          <a:p>
            <a:pPr algn="just"/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Великий волк</a:t>
            </a:r>
          </a:p>
          <a:p>
            <a:pPr algn="just"/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К 75-му уровню любому классу доступен набор сложных </a:t>
            </a:r>
            <a:r>
              <a:rPr lang="ru-RU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квестов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, позволяющий получить доступ к </a:t>
            </a:r>
            <a:r>
              <a:rPr lang="ru-RU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саб-классу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 (для краткости, </a:t>
            </a:r>
            <a:r>
              <a:rPr lang="ru-RU" sz="1400" b="1" i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сабу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).</a:t>
            </a:r>
            <a:r>
              <a:rPr lang="ru-RU" sz="1400" b="1" baseline="30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hlinkClick r:id="rId4"/>
              </a:rPr>
              <a:t>[24]</a:t>
            </a:r>
            <a:endParaRPr lang="ru-RU" sz="1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libri" pitchFamily="34" charset="0"/>
            </a:endParaRPr>
          </a:p>
          <a:p>
            <a:pPr algn="just"/>
            <a:r>
              <a:rPr lang="ru-RU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Саб-класс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 это как бы второе «я» персонажа, персонажу выбирается другая вторая профессия при сохранении внешнего вида и имени. После этого можно переключаться между </a:t>
            </a:r>
            <a:r>
              <a:rPr lang="ru-RU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сабом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 и основным классом у определённых 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hlinkClick r:id="rId5" tooltip="NPC"/>
              </a:rPr>
              <a:t>NPC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 в городах. Так, например, игрок может побыть лучником, а потом переключиться на мага и играть им, даже будучи </a:t>
            </a:r>
            <a:r>
              <a:rPr lang="ru-RU" sz="14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гномом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 по расе. В данном примере понадобится два </a:t>
            </a:r>
            <a:r>
              <a:rPr lang="ru-RU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саб-класса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, так как среди классов гномов нет специалистов как по магии, так и по стрельбе из лука.</a:t>
            </a:r>
          </a:p>
          <a:p>
            <a:pPr algn="just"/>
            <a:r>
              <a:rPr lang="ru-RU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Саб-класс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 и основной класс развиваются независимо. В любой момент можно безвозвратно удалить имеющийся </a:t>
            </a:r>
            <a:r>
              <a:rPr lang="ru-RU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саб-класс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 и выбрать новый (который начнётся снова с 40-го уровня).</a:t>
            </a:r>
          </a:p>
          <a:p>
            <a:pPr algn="just"/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Взять дополнительные </a:t>
            </a:r>
            <a:r>
              <a:rPr lang="ru-RU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сабы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 можно по получении 75-го уровня на последнем </a:t>
            </a:r>
            <a:r>
              <a:rPr lang="ru-RU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саб-классе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, уже не выполняя </a:t>
            </a:r>
            <a:r>
              <a:rPr lang="ru-RU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квест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. Доступность </a:t>
            </a:r>
            <a:r>
              <a:rPr lang="ru-RU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саб-классов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 зависит от первого («основного») класса</a:t>
            </a:r>
            <a:r>
              <a:rPr lang="ru-RU" sz="1400" b="1" baseline="30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hlinkClick r:id="rId4"/>
              </a:rPr>
              <a:t>[25]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, далее дополнительно ограничиваясь добавленными </a:t>
            </a:r>
            <a:r>
              <a:rPr lang="ru-RU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саб-классами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. («вторая </a:t>
            </a:r>
            <a:r>
              <a:rPr lang="ru-RU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профа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» у </a:t>
            </a:r>
            <a:r>
              <a:rPr lang="ru-RU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саб-класса</a:t>
            </a:r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 или «третья» — не имеет значения)</a:t>
            </a:r>
          </a:p>
          <a:p>
            <a:pPr algn="just"/>
            <a:endParaRPr lang="ru-RU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libri" pitchFamily="34" charset="0"/>
            </a:endParaRP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429652" y="6357958"/>
            <a:ext cx="500066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7858148" y="6357958"/>
            <a:ext cx="500066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0"/>
            <a:ext cx="7498080" cy="1143000"/>
          </a:xfrm>
        </p:spPr>
        <p:txBody>
          <a:bodyPr>
            <a:normAutofit/>
          </a:bodyPr>
          <a:lstStyle/>
          <a:p>
            <a:r>
              <a:rPr lang="ru-RU" b="1" dirty="0" err="1" smtClean="0"/>
              <a:t>Noblesse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000108"/>
            <a:ext cx="7498080" cy="4800600"/>
          </a:xfrm>
        </p:spPr>
        <p:txBody>
          <a:bodyPr>
            <a:normAutofit/>
          </a:bodyPr>
          <a:lstStyle/>
          <a:p>
            <a:pPr algn="just"/>
            <a:r>
              <a:rPr lang="ru-RU" sz="1400" dirty="0" smtClean="0">
                <a:latin typeface="Calibri" pitchFamily="34" charset="0"/>
              </a:rPr>
              <a:t>Персонаж, получивший 75-й уровень на основном классе и 75-й уровень на </a:t>
            </a:r>
            <a:r>
              <a:rPr lang="ru-RU" sz="1400" dirty="0" err="1" smtClean="0">
                <a:latin typeface="Calibri" pitchFamily="34" charset="0"/>
              </a:rPr>
              <a:t>саб-классе</a:t>
            </a:r>
            <a:r>
              <a:rPr lang="ru-RU" sz="1400" dirty="0" smtClean="0">
                <a:latin typeface="Calibri" pitchFamily="34" charset="0"/>
              </a:rPr>
              <a:t>, а также выполнивший цепочку из 4 специальных </a:t>
            </a:r>
            <a:r>
              <a:rPr lang="ru-RU" sz="1400" dirty="0" err="1" smtClean="0">
                <a:latin typeface="Calibri" pitchFamily="34" charset="0"/>
              </a:rPr>
              <a:t>квестов</a:t>
            </a:r>
            <a:r>
              <a:rPr lang="ru-RU" sz="1400" dirty="0" smtClean="0">
                <a:latin typeface="Calibri" pitchFamily="34" charset="0"/>
              </a:rPr>
              <a:t> «Путь Дворянина: Обладатель Драгоценной Души» (</a:t>
            </a:r>
            <a:r>
              <a:rPr lang="ru-RU" sz="1400" dirty="0" err="1" smtClean="0">
                <a:latin typeface="Calibri" pitchFamily="34" charset="0"/>
              </a:rPr>
              <a:t>Path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dirty="0" err="1" smtClean="0">
                <a:latin typeface="Calibri" pitchFamily="34" charset="0"/>
              </a:rPr>
              <a:t>of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dirty="0" err="1" smtClean="0">
                <a:latin typeface="Calibri" pitchFamily="34" charset="0"/>
              </a:rPr>
              <a:t>Noblesse</a:t>
            </a:r>
            <a:r>
              <a:rPr lang="ru-RU" sz="1400" dirty="0" smtClean="0">
                <a:latin typeface="Calibri" pitchFamily="34" charset="0"/>
              </a:rPr>
              <a:t>: </a:t>
            </a:r>
            <a:r>
              <a:rPr lang="ru-RU" sz="1400" dirty="0" err="1" smtClean="0">
                <a:latin typeface="Calibri" pitchFamily="34" charset="0"/>
              </a:rPr>
              <a:t>Possessor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dirty="0" err="1" smtClean="0">
                <a:latin typeface="Calibri" pitchFamily="34" charset="0"/>
              </a:rPr>
              <a:t>of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dirty="0" err="1" smtClean="0">
                <a:latin typeface="Calibri" pitchFamily="34" charset="0"/>
              </a:rPr>
              <a:t>a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dirty="0" err="1" smtClean="0">
                <a:latin typeface="Calibri" pitchFamily="34" charset="0"/>
              </a:rPr>
              <a:t>Precious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dirty="0" err="1" smtClean="0">
                <a:latin typeface="Calibri" pitchFamily="34" charset="0"/>
              </a:rPr>
              <a:t>Soul</a:t>
            </a:r>
            <a:r>
              <a:rPr lang="ru-RU" sz="1400" dirty="0" smtClean="0">
                <a:latin typeface="Calibri" pitchFamily="34" charset="0"/>
              </a:rPr>
              <a:t>) (1-й </a:t>
            </a:r>
            <a:r>
              <a:rPr lang="ru-RU" sz="1400" dirty="0" err="1" smtClean="0">
                <a:latin typeface="Calibri" pitchFamily="34" charset="0"/>
              </a:rPr>
              <a:t>квест</a:t>
            </a:r>
            <a:r>
              <a:rPr lang="ru-RU" sz="1400" dirty="0" smtClean="0">
                <a:latin typeface="Calibri" pitchFamily="34" charset="0"/>
              </a:rPr>
              <a:t> требует 50-й уровень, 2-й — 55, 3-й — 65 и 4-й — 75; </a:t>
            </a:r>
            <a:r>
              <a:rPr lang="ru-RU" sz="1400" dirty="0" err="1" smtClean="0">
                <a:latin typeface="Calibri" pitchFamily="34" charset="0"/>
              </a:rPr>
              <a:t>квесты</a:t>
            </a:r>
            <a:r>
              <a:rPr lang="ru-RU" sz="1400" dirty="0" smtClean="0">
                <a:latin typeface="Calibri" pitchFamily="34" charset="0"/>
              </a:rPr>
              <a:t> необходимо выполнять </a:t>
            </a:r>
            <a:r>
              <a:rPr lang="ru-RU" sz="1400" dirty="0" err="1" smtClean="0">
                <a:latin typeface="Calibri" pitchFamily="34" charset="0"/>
              </a:rPr>
              <a:t>саб-классом</a:t>
            </a:r>
            <a:r>
              <a:rPr lang="ru-RU" sz="1400" dirty="0" smtClean="0">
                <a:latin typeface="Calibri" pitchFamily="34" charset="0"/>
              </a:rPr>
              <a:t>), может получить статус </a:t>
            </a:r>
            <a:r>
              <a:rPr lang="ru-RU" sz="1400" i="1" dirty="0" smtClean="0">
                <a:latin typeface="Calibri" pitchFamily="34" charset="0"/>
              </a:rPr>
              <a:t>дворянина</a:t>
            </a:r>
            <a:r>
              <a:rPr lang="ru-RU" sz="1400" dirty="0" smtClean="0">
                <a:latin typeface="Calibri" pitchFamily="34" charset="0"/>
              </a:rPr>
              <a:t> (</a:t>
            </a:r>
            <a:r>
              <a:rPr lang="ru-RU" sz="1400" dirty="0" smtClean="0">
                <a:latin typeface="Calibri" pitchFamily="34" charset="0"/>
                <a:hlinkClick r:id="rId3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noblesse</a:t>
            </a:r>
            <a:r>
              <a:rPr lang="ru-RU" sz="1400" dirty="0" smtClean="0">
                <a:latin typeface="Calibri" pitchFamily="34" charset="0"/>
              </a:rPr>
              <a:t>).</a:t>
            </a:r>
            <a:r>
              <a:rPr lang="ru-RU" sz="1400" baseline="30000" dirty="0" smtClean="0">
                <a:latin typeface="Calibri" pitchFamily="34" charset="0"/>
                <a:hlinkClick r:id="rId4"/>
              </a:rPr>
              <a:t>[26]</a:t>
            </a:r>
            <a:endParaRPr lang="ru-RU" sz="1400" dirty="0" smtClean="0">
              <a:latin typeface="Calibri" pitchFamily="34" charset="0"/>
            </a:endParaRPr>
          </a:p>
          <a:p>
            <a:pPr algn="just"/>
            <a:r>
              <a:rPr lang="ru-RU" sz="1400" dirty="0" smtClean="0">
                <a:latin typeface="Calibri" pitchFamily="34" charset="0"/>
              </a:rPr>
              <a:t>Все </a:t>
            </a:r>
            <a:r>
              <a:rPr lang="ru-RU" sz="1400" dirty="0" err="1" smtClean="0">
                <a:latin typeface="Calibri" pitchFamily="34" charset="0"/>
              </a:rPr>
              <a:t>noblesse</a:t>
            </a:r>
            <a:r>
              <a:rPr lang="ru-RU" sz="1400" dirty="0" smtClean="0">
                <a:latin typeface="Calibri" pitchFamily="34" charset="0"/>
              </a:rPr>
              <a:t> получают возможность состязаться в </a:t>
            </a:r>
            <a:r>
              <a:rPr lang="ru-RU" sz="1400" i="1" dirty="0" smtClean="0">
                <a:latin typeface="Calibri" pitchFamily="34" charset="0"/>
              </a:rPr>
              <a:t>Олимпиаде</a:t>
            </a:r>
            <a:r>
              <a:rPr lang="ru-RU" sz="1400" dirty="0" smtClean="0">
                <a:latin typeface="Calibri" pitchFamily="34" charset="0"/>
              </a:rPr>
              <a:t> (</a:t>
            </a:r>
            <a:r>
              <a:rPr lang="ru-RU" sz="1400" dirty="0" smtClean="0">
                <a:latin typeface="Calibri" pitchFamily="34" charset="0"/>
                <a:hlinkClick r:id="rId3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Grand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Olympiad</a:t>
            </a:r>
            <a:r>
              <a:rPr lang="ru-RU" sz="1400" dirty="0" smtClean="0">
                <a:latin typeface="Calibri" pitchFamily="34" charset="0"/>
              </a:rPr>
              <a:t>) друг с другом за право обладания титулом героя на следующий месяц.</a:t>
            </a:r>
          </a:p>
          <a:p>
            <a:pPr algn="just"/>
            <a:r>
              <a:rPr lang="ru-RU" sz="1400" dirty="0" smtClean="0">
                <a:latin typeface="Calibri" pitchFamily="34" charset="0"/>
              </a:rPr>
              <a:t>При получении статуса </a:t>
            </a:r>
            <a:r>
              <a:rPr lang="ru-RU" sz="1400" i="1" dirty="0" smtClean="0">
                <a:latin typeface="Calibri" pitchFamily="34" charset="0"/>
              </a:rPr>
              <a:t>Дворянин</a:t>
            </a:r>
            <a:r>
              <a:rPr lang="ru-RU" sz="1400" dirty="0" smtClean="0">
                <a:latin typeface="Calibri" pitchFamily="34" charset="0"/>
              </a:rPr>
              <a:t> персонаж получает </a:t>
            </a:r>
            <a:r>
              <a:rPr lang="ru-RU" sz="1400" dirty="0" smtClean="0">
                <a:latin typeface="Calibri" pitchFamily="34" charset="0"/>
                <a:hlinkClick r:id="rId5" tooltip="Диадема"/>
              </a:rPr>
              <a:t>диадему</a:t>
            </a:r>
            <a:r>
              <a:rPr lang="ru-RU" sz="1400" dirty="0" smtClean="0">
                <a:latin typeface="Calibri" pitchFamily="34" charset="0"/>
              </a:rPr>
              <a:t> дворянина (</a:t>
            </a:r>
            <a:r>
              <a:rPr lang="ru-RU" sz="1400" dirty="0" smtClean="0">
                <a:latin typeface="Calibri" pitchFamily="34" charset="0"/>
                <a:hlinkClick r:id="rId3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Noblesse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Tiara</a:t>
            </a:r>
            <a:r>
              <a:rPr lang="ru-RU" sz="1400" dirty="0" smtClean="0">
                <a:latin typeface="Calibri" pitchFamily="34" charset="0"/>
              </a:rPr>
              <a:t>), ряд особенных умений и дополнительные возможности перемещения посредством </a:t>
            </a:r>
            <a:r>
              <a:rPr lang="ru-RU" sz="1400" dirty="0" err="1" smtClean="0">
                <a:latin typeface="Calibri" pitchFamily="34" charset="0"/>
              </a:rPr>
              <a:t>телепортации</a:t>
            </a:r>
            <a:r>
              <a:rPr lang="ru-RU" sz="1400" dirty="0" smtClean="0">
                <a:latin typeface="Calibri" pitchFamily="34" charset="0"/>
              </a:rPr>
              <a:t> через «</a:t>
            </a:r>
            <a:r>
              <a:rPr lang="ru-RU" sz="1400" dirty="0" err="1" smtClean="0">
                <a:latin typeface="Calibri" pitchFamily="34" charset="0"/>
              </a:rPr>
              <a:t>гейткиперов</a:t>
            </a:r>
            <a:r>
              <a:rPr lang="ru-RU" sz="1400" dirty="0" smtClean="0">
                <a:latin typeface="Calibri" pitchFamily="34" charset="0"/>
              </a:rPr>
              <a:t>» (</a:t>
            </a:r>
            <a:r>
              <a:rPr lang="ru-RU" sz="1400" dirty="0" smtClean="0">
                <a:latin typeface="Calibri" pitchFamily="34" charset="0"/>
                <a:hlinkClick r:id="rId3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Gatekeeper</a:t>
            </a:r>
            <a:r>
              <a:rPr lang="ru-RU" sz="1400" dirty="0" smtClean="0">
                <a:latin typeface="Calibri" pitchFamily="34" charset="0"/>
              </a:rPr>
              <a:t>, это </a:t>
            </a:r>
            <a:r>
              <a:rPr lang="ru-RU" sz="1400" dirty="0" smtClean="0">
                <a:latin typeface="Calibri" pitchFamily="34" charset="0"/>
                <a:hlinkClick r:id="rId6" tooltip="Неигровой персонаж"/>
              </a:rPr>
              <a:t>NPC</a:t>
            </a:r>
            <a:r>
              <a:rPr lang="ru-RU" sz="1400" dirty="0" smtClean="0">
                <a:latin typeface="Calibri" pitchFamily="34" charset="0"/>
              </a:rPr>
              <a:t>, служащие средством быстрого передвижения в игре).</a:t>
            </a:r>
          </a:p>
          <a:p>
            <a:pPr algn="just"/>
            <a:endParaRPr lang="ru-RU" sz="1400" dirty="0">
              <a:latin typeface="Calibri" pitchFamily="34" charset="0"/>
            </a:endParaRPr>
          </a:p>
        </p:txBody>
      </p:sp>
      <p:pic>
        <p:nvPicPr>
          <p:cNvPr id="4" name="Picture 2" descr="C:\Documents and Settings\Александр\Рабочий стол\скрин\x_e6f92b32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7686" y="3375421"/>
            <a:ext cx="4643438" cy="34825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00232" y="3714752"/>
            <a:ext cx="1990727" cy="27803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501090" y="6286520"/>
            <a:ext cx="500066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назад 6">
            <a:hlinkClick r:id="" action="ppaction://hlinkshowjump?jump=previousslide" highlightClick="1"/>
          </p:cNvPr>
          <p:cNvSpPr/>
          <p:nvPr/>
        </p:nvSpPr>
        <p:spPr>
          <a:xfrm>
            <a:off x="7929586" y="6286520"/>
            <a:ext cx="500066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7498080" cy="71435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Герои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714356"/>
            <a:ext cx="7498080" cy="4800600"/>
          </a:xfrm>
        </p:spPr>
        <p:txBody>
          <a:bodyPr>
            <a:normAutofit/>
          </a:bodyPr>
          <a:lstStyle/>
          <a:p>
            <a:pPr algn="just"/>
            <a:r>
              <a:rPr lang="ru-RU" sz="1400" dirty="0" smtClean="0">
                <a:latin typeface="Calibri" pitchFamily="34" charset="0"/>
              </a:rPr>
              <a:t>Иногда называемые светлячками за характерную яркую ауру, герои — это игроки, выполнившие ряд условий в ходе боёв на так называемой </a:t>
            </a:r>
            <a:r>
              <a:rPr lang="ru-RU" sz="1400" i="1" dirty="0" smtClean="0">
                <a:latin typeface="Calibri" pitchFamily="34" charset="0"/>
              </a:rPr>
              <a:t>Олимпиаде</a:t>
            </a:r>
            <a:r>
              <a:rPr lang="ru-RU" sz="1400" dirty="0" smtClean="0">
                <a:latin typeface="Calibri" pitchFamily="34" charset="0"/>
              </a:rPr>
              <a:t>.</a:t>
            </a:r>
            <a:r>
              <a:rPr lang="ru-RU" sz="1400" baseline="30000" dirty="0" smtClean="0">
                <a:latin typeface="Calibri" pitchFamily="34" charset="0"/>
                <a:hlinkClick r:id="rId2"/>
              </a:rPr>
              <a:t>[28]</a:t>
            </a:r>
            <a:r>
              <a:rPr lang="ru-RU" sz="1400" dirty="0" smtClean="0">
                <a:latin typeface="Calibri" pitchFamily="34" charset="0"/>
              </a:rPr>
              <a:t> И превзошедшие других игроков своего </a:t>
            </a:r>
            <a:r>
              <a:rPr lang="ru-RU" sz="1400" dirty="0" smtClean="0">
                <a:latin typeface="Calibri" pitchFamily="34" charset="0"/>
                <a:hlinkClick r:id="rId3" tooltip="Класс персонажа"/>
              </a:rPr>
              <a:t>класса</a:t>
            </a:r>
            <a:r>
              <a:rPr lang="ru-RU" sz="1400" dirty="0" smtClean="0">
                <a:latin typeface="Calibri" pitchFamily="34" charset="0"/>
              </a:rPr>
              <a:t>, если в состязаниях участвовало более одного претендента от какого-либо класса.</a:t>
            </a:r>
          </a:p>
          <a:p>
            <a:pPr algn="just"/>
            <a:r>
              <a:rPr lang="ru-RU" sz="1400" dirty="0" err="1" smtClean="0">
                <a:latin typeface="Calibri" pitchFamily="34" charset="0"/>
              </a:rPr>
              <a:t>Lineage</a:t>
            </a:r>
            <a:r>
              <a:rPr lang="ru-RU" sz="1400" dirty="0" smtClean="0">
                <a:latin typeface="Calibri" pitchFamily="34" charset="0"/>
              </a:rPr>
              <a:t> 2 персонаж со статусом Героя, маг.</a:t>
            </a:r>
          </a:p>
          <a:p>
            <a:pPr algn="just"/>
            <a:r>
              <a:rPr lang="ru-RU" sz="1400" dirty="0" smtClean="0">
                <a:latin typeface="Calibri" pitchFamily="34" charset="0"/>
              </a:rPr>
              <a:t>В олимпиадных боях остро встаёт проблема несбалансированности конкретных классов для дуэльных поединков. Зачастую, вместо соревнования, очередной цикл </a:t>
            </a:r>
            <a:r>
              <a:rPr lang="ru-RU" sz="1400" i="1" dirty="0" smtClean="0">
                <a:latin typeface="Calibri" pitchFamily="34" charset="0"/>
              </a:rPr>
              <a:t>Олимпиады</a:t>
            </a:r>
            <a:r>
              <a:rPr lang="ru-RU" sz="1400" dirty="0" smtClean="0">
                <a:latin typeface="Calibri" pitchFamily="34" charset="0"/>
              </a:rPr>
              <a:t> становился и становится набором договорных дуэлей.</a:t>
            </a:r>
          </a:p>
          <a:p>
            <a:pPr algn="just"/>
            <a:r>
              <a:rPr lang="ru-RU" sz="1400" dirty="0" smtClean="0">
                <a:latin typeface="Calibri" pitchFamily="34" charset="0"/>
              </a:rPr>
              <a:t>Цена вопроса велика, в одном из дополнений героям дали мощные умения, способные предрешать исходы </a:t>
            </a:r>
            <a:r>
              <a:rPr lang="ru-RU" sz="1400" dirty="0" smtClean="0">
                <a:latin typeface="Calibri" pitchFamily="34" charset="0"/>
                <a:hlinkClick r:id="rId4" tooltip="PvP"/>
              </a:rPr>
              <a:t>PvP</a:t>
            </a:r>
            <a:r>
              <a:rPr lang="ru-RU" sz="1400" dirty="0" smtClean="0">
                <a:latin typeface="Calibri" pitchFamily="34" charset="0"/>
              </a:rPr>
              <a:t>-конфликтов, то есть иметь значительное преимущество в клановых войнах, осадах и т. п. После победы Герои имеют право выбрать уникальное оружие, использовать которое возможно только во время ношения звания «Герой». Это оружие наносит дополнительный урон в </a:t>
            </a:r>
            <a:r>
              <a:rPr lang="ru-RU" sz="1400" dirty="0" smtClean="0">
                <a:latin typeface="Calibri" pitchFamily="34" charset="0"/>
                <a:hlinkClick r:id="rId4" tooltip="PvP"/>
              </a:rPr>
              <a:t>PvP</a:t>
            </a:r>
            <a:r>
              <a:rPr lang="ru-RU" sz="1400" dirty="0" smtClean="0">
                <a:latin typeface="Calibri" pitchFamily="34" charset="0"/>
              </a:rPr>
              <a:t>-конфликтах. Так же, Геройство — это престиж и известность, статус, к которому стремятся почти все игроки </a:t>
            </a:r>
            <a:r>
              <a:rPr lang="ru-RU" sz="1400" dirty="0" err="1" smtClean="0">
                <a:latin typeface="Calibri" pitchFamily="34" charset="0"/>
              </a:rPr>
              <a:t>Lineage</a:t>
            </a:r>
            <a:r>
              <a:rPr lang="ru-RU" sz="1400" dirty="0" smtClean="0">
                <a:latin typeface="Calibri" pitchFamily="34" charset="0"/>
              </a:rPr>
              <a:t> 2.</a:t>
            </a:r>
          </a:p>
          <a:p>
            <a:pPr algn="just"/>
            <a:r>
              <a:rPr lang="ru-RU" sz="1400" dirty="0" smtClean="0">
                <a:latin typeface="Calibri" pitchFamily="34" charset="0"/>
              </a:rPr>
              <a:t>С другой стороны, зарабатываемые за победы в боях очки могут быть конвертированы в полезные предметы у распорядителя Олимпиады (</a:t>
            </a:r>
            <a:r>
              <a:rPr lang="ru-RU" sz="1400" dirty="0" smtClean="0">
                <a:latin typeface="Calibri" pitchFamily="34" charset="0"/>
                <a:hlinkClick r:id="rId5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Grand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Olympiad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Manager</a:t>
            </a:r>
            <a:r>
              <a:rPr lang="ru-RU" sz="1400" dirty="0" smtClean="0">
                <a:latin typeface="Calibri" pitchFamily="34" charset="0"/>
              </a:rPr>
              <a:t>).</a:t>
            </a:r>
          </a:p>
          <a:p>
            <a:pPr algn="just"/>
            <a:r>
              <a:rPr lang="ru-RU" sz="1400" dirty="0" smtClean="0">
                <a:latin typeface="Calibri" pitchFamily="34" charset="0"/>
              </a:rPr>
              <a:t>Также герои могут отправлять текстовые сообщения, которые будет «слышно» во всех уголках игрового мира, то есть использовать канал </a:t>
            </a:r>
            <a:r>
              <a:rPr lang="ru-RU" sz="1400" dirty="0" err="1" smtClean="0">
                <a:latin typeface="Calibri" pitchFamily="34" charset="0"/>
              </a:rPr>
              <a:t>внутриигрового</a:t>
            </a:r>
            <a:r>
              <a:rPr lang="ru-RU" sz="1400" dirty="0" smtClean="0">
                <a:latin typeface="Calibri" pitchFamily="34" charset="0"/>
              </a:rPr>
              <a:t> чата под названием «</a:t>
            </a:r>
            <a:r>
              <a:rPr lang="ru-RU" sz="1400" dirty="0" err="1" smtClean="0">
                <a:latin typeface="Calibri" pitchFamily="34" charset="0"/>
              </a:rPr>
              <a:t>Hero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dirty="0" err="1" smtClean="0">
                <a:latin typeface="Calibri" pitchFamily="34" charset="0"/>
              </a:rPr>
              <a:t>Voice</a:t>
            </a:r>
            <a:r>
              <a:rPr lang="ru-RU" sz="1400" dirty="0" smtClean="0">
                <a:latin typeface="Calibri" pitchFamily="34" charset="0"/>
              </a:rPr>
              <a:t>» (часто используемый в качестве рекламы при торговле).</a:t>
            </a:r>
          </a:p>
          <a:p>
            <a:pPr algn="just"/>
            <a:endParaRPr lang="ru-RU" sz="1400" dirty="0">
              <a:latin typeface="Calibri" pitchFamily="34" charset="0"/>
            </a:endParaRPr>
          </a:p>
        </p:txBody>
      </p:sp>
      <p:pic>
        <p:nvPicPr>
          <p:cNvPr id="5" name="Picture 2" descr="C:\Documents and Settings\Александр\Рабочий стол\скрин\x_056f569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62765" y="5000636"/>
            <a:ext cx="2381235" cy="18573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6143636" y="6357958"/>
            <a:ext cx="500066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назад 6">
            <a:hlinkClick r:id="" action="ppaction://hlinkshowjump?jump=previousslide" highlightClick="1"/>
          </p:cNvPr>
          <p:cNvSpPr/>
          <p:nvPr/>
        </p:nvSpPr>
        <p:spPr>
          <a:xfrm>
            <a:off x="5572132" y="6357958"/>
            <a:ext cx="500066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Неприглядные стороны игры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2409828"/>
          </a:xfrm>
        </p:spPr>
        <p:txBody>
          <a:bodyPr>
            <a:normAutofit/>
          </a:bodyPr>
          <a:lstStyle/>
          <a:p>
            <a:pPr algn="just"/>
            <a:r>
              <a:rPr lang="ru-RU" sz="1400" dirty="0" smtClean="0">
                <a:latin typeface="Calibri" pitchFamily="34" charset="0"/>
              </a:rPr>
              <a:t>Ввиду ряда возможных факторов — от неудачных элементов </a:t>
            </a:r>
            <a:r>
              <a:rPr lang="ru-RU" sz="1400" dirty="0" smtClean="0">
                <a:latin typeface="Calibri" pitchFamily="34" charset="0"/>
                <a:hlinkClick r:id="rId2" tooltip="Геймплей"/>
              </a:rPr>
              <a:t>механики и баланса</a:t>
            </a:r>
            <a:r>
              <a:rPr lang="ru-RU" sz="1400" dirty="0" smtClean="0">
                <a:latin typeface="Calibri" pitchFamily="34" charset="0"/>
              </a:rPr>
              <a:t> до попустительства администрации и игрового сообщества нарушениям правил игры — неотъемлемыми частями </a:t>
            </a:r>
            <a:r>
              <a:rPr lang="ru-RU" sz="1400" dirty="0" err="1" smtClean="0">
                <a:latin typeface="Calibri" pitchFamily="34" charset="0"/>
              </a:rPr>
              <a:t>Lineage</a:t>
            </a:r>
            <a:r>
              <a:rPr lang="ru-RU" sz="1400" dirty="0" smtClean="0">
                <a:latin typeface="Calibri" pitchFamily="34" charset="0"/>
              </a:rPr>
              <a:t> II стали определённые проблемы. Темы этих проблем ограничиваются в обсуждении на официальных форумах игры.</a:t>
            </a:r>
            <a:r>
              <a:rPr lang="ru-RU" sz="1400" baseline="30000" dirty="0" smtClean="0">
                <a:latin typeface="Calibri" pitchFamily="34" charset="0"/>
                <a:hlinkClick r:id="rId3"/>
              </a:rPr>
              <a:t>[37]</a:t>
            </a:r>
            <a:r>
              <a:rPr lang="ru-RU" sz="1400" dirty="0" smtClean="0">
                <a:latin typeface="Calibri" pitchFamily="34" charset="0"/>
              </a:rPr>
              <a:t> Официальная позиция издателей и службы поддержки заключается в непримиримой борьбе со всеми нарушениями правил игры. Существуют скептические утверждения, что на эти проблемы закрыты глаза, а также </a:t>
            </a:r>
            <a:r>
              <a:rPr lang="ru-RU" sz="1400" dirty="0" err="1" smtClean="0">
                <a:latin typeface="Calibri" pitchFamily="34" charset="0"/>
              </a:rPr>
              <a:t>конспирологические</a:t>
            </a:r>
            <a:r>
              <a:rPr lang="ru-RU" sz="1400" dirty="0" smtClean="0">
                <a:latin typeface="Calibri" pitchFamily="34" charset="0"/>
              </a:rPr>
              <a:t> теории о получении издателем дохода непосредственно с теневого оборота. В игровом сообществе существуют и оценки, оправдывающие ситуацию и усматривающие положительное влияние, например, </a:t>
            </a:r>
            <a:r>
              <a:rPr lang="ru-RU" sz="1400" dirty="0" err="1" smtClean="0">
                <a:latin typeface="Calibri" pitchFamily="34" charset="0"/>
              </a:rPr>
              <a:t>фармеров</a:t>
            </a:r>
            <a:r>
              <a:rPr lang="ru-RU" sz="1400" dirty="0" smtClean="0">
                <a:latin typeface="Calibri" pitchFamily="34" charset="0"/>
              </a:rPr>
              <a:t> на </a:t>
            </a:r>
            <a:r>
              <a:rPr lang="ru-RU" sz="1400" dirty="0" err="1" smtClean="0">
                <a:latin typeface="Calibri" pitchFamily="34" charset="0"/>
              </a:rPr>
              <a:t>внутриигровой</a:t>
            </a:r>
            <a:r>
              <a:rPr lang="ru-RU" sz="1400" dirty="0" smtClean="0">
                <a:latin typeface="Calibri" pitchFamily="34" charset="0"/>
              </a:rPr>
              <a:t> рынок.</a:t>
            </a:r>
            <a:endParaRPr lang="ru-RU" sz="1400" dirty="0">
              <a:latin typeface="Calibri" pitchFamily="34" charset="0"/>
            </a:endParaRPr>
          </a:p>
        </p:txBody>
      </p:sp>
      <p:pic>
        <p:nvPicPr>
          <p:cNvPr id="8194" name="Picture 2" descr="C:\Documents and Settings\Александр\Рабочий стол\скрин\x_1c903e6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3648988"/>
            <a:ext cx="4857752" cy="32090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429652" y="6357958"/>
            <a:ext cx="500066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7858148" y="6357958"/>
            <a:ext cx="500066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142852"/>
            <a:ext cx="7429552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Столкновение с реальной экономикой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1400" dirty="0" err="1" smtClean="0">
                <a:latin typeface="Calibri" pitchFamily="34" charset="0"/>
              </a:rPr>
              <a:t>Внутриигровые</a:t>
            </a:r>
            <a:r>
              <a:rPr lang="ru-RU" sz="1400" dirty="0" smtClean="0">
                <a:latin typeface="Calibri" pitchFamily="34" charset="0"/>
              </a:rPr>
              <a:t> блага добываются с трудом, требуют затрат времени и сил внутри игры. «Прокачка» (набор опыта, усиление) персонажа также отнимает массу времени и доставляет мало удовольствия. В какой-то момент времени появилась идея зарабатывать на желании людей облегчить себе </a:t>
            </a:r>
            <a:r>
              <a:rPr lang="ru-RU" sz="1400" dirty="0" err="1" smtClean="0">
                <a:latin typeface="Calibri" pitchFamily="34" charset="0"/>
              </a:rPr>
              <a:t>внутриигровую</a:t>
            </a:r>
            <a:r>
              <a:rPr lang="ru-RU" sz="1400" dirty="0" smtClean="0">
                <a:latin typeface="Calibri" pitchFamily="34" charset="0"/>
              </a:rPr>
              <a:t> жизнь. В интернете находится множество предложений продажи </a:t>
            </a:r>
            <a:r>
              <a:rPr lang="ru-RU" sz="1400" dirty="0" err="1" smtClean="0">
                <a:latin typeface="Calibri" pitchFamily="34" charset="0"/>
                <a:hlinkClick r:id="rId2" tooltip="Учётная запись"/>
              </a:rPr>
              <a:t>аккаунтов</a:t>
            </a:r>
            <a:r>
              <a:rPr lang="ru-RU" sz="1400" dirty="0" smtClean="0">
                <a:latin typeface="Calibri" pitchFamily="34" charset="0"/>
              </a:rPr>
              <a:t> с «прокачанными» персонажами, снаряжения, </a:t>
            </a:r>
            <a:r>
              <a:rPr lang="ru-RU" sz="1400" dirty="0" err="1" smtClean="0">
                <a:latin typeface="Calibri" pitchFamily="34" charset="0"/>
              </a:rPr>
              <a:t>адены</a:t>
            </a:r>
            <a:r>
              <a:rPr lang="ru-RU" sz="1400" dirty="0" smtClean="0">
                <a:latin typeface="Calibri" pitchFamily="34" charset="0"/>
              </a:rPr>
              <a:t>. Существуют предложения по «прокачке» вашего персонажа без вашего непосредственного участия.</a:t>
            </a:r>
          </a:p>
          <a:p>
            <a:pPr algn="just"/>
            <a:r>
              <a:rPr lang="ru-RU" sz="1400" dirty="0" smtClean="0">
                <a:latin typeface="Calibri" pitchFamily="34" charset="0"/>
              </a:rPr>
              <a:t>Все действия, связанные с оплатой валютой реального мира, запрещены правилами игры.</a:t>
            </a:r>
            <a:r>
              <a:rPr lang="ru-RU" sz="1400" baseline="30000" dirty="0" smtClean="0">
                <a:latin typeface="Calibri" pitchFamily="34" charset="0"/>
                <a:hlinkClick r:id="rId3"/>
              </a:rPr>
              <a:t>[32]</a:t>
            </a:r>
            <a:endParaRPr lang="ru-RU" sz="1400" dirty="0" smtClean="0">
              <a:latin typeface="Calibri" pitchFamily="34" charset="0"/>
            </a:endParaRPr>
          </a:p>
          <a:p>
            <a:pPr algn="just"/>
            <a:r>
              <a:rPr lang="ru-RU" sz="1400" dirty="0" smtClean="0">
                <a:latin typeface="Calibri" pitchFamily="34" charset="0"/>
              </a:rPr>
              <a:t>На «неофициальных» серверах, а также на официальном российском сервере существует т. н. «</a:t>
            </a:r>
            <a:r>
              <a:rPr lang="ru-RU" sz="1400" dirty="0" err="1" smtClean="0">
                <a:latin typeface="Calibri" pitchFamily="34" charset="0"/>
              </a:rPr>
              <a:t>донат</a:t>
            </a:r>
            <a:r>
              <a:rPr lang="ru-RU" sz="1400" dirty="0" smtClean="0">
                <a:latin typeface="Calibri" pitchFamily="34" charset="0"/>
              </a:rPr>
              <a:t>» (от </a:t>
            </a:r>
            <a:r>
              <a:rPr lang="ru-RU" sz="14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to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donate</a:t>
            </a:r>
            <a:r>
              <a:rPr lang="ru-RU" sz="1400" dirty="0" smtClean="0">
                <a:latin typeface="Calibri" pitchFamily="34" charset="0"/>
              </a:rPr>
              <a:t> — делать пожертвование). Игрокам предлагается покупать какие-либо </a:t>
            </a:r>
            <a:r>
              <a:rPr lang="ru-RU" sz="1400" dirty="0" err="1" smtClean="0">
                <a:latin typeface="Calibri" pitchFamily="34" charset="0"/>
              </a:rPr>
              <a:t>внутриигровые</a:t>
            </a:r>
            <a:r>
              <a:rPr lang="ru-RU" sz="1400" dirty="0" smtClean="0">
                <a:latin typeface="Calibri" pitchFamily="34" charset="0"/>
              </a:rPr>
              <a:t> блага в обход действительных игровых механизмов. Ассортимент предложений и судьба денег зависят от фантазии владельцев </a:t>
            </a:r>
            <a:r>
              <a:rPr lang="ru-RU" sz="1400" dirty="0" err="1" smtClean="0">
                <a:latin typeface="Calibri" pitchFamily="34" charset="0"/>
              </a:rPr>
              <a:t>шарда</a:t>
            </a:r>
            <a:r>
              <a:rPr lang="ru-RU" sz="1400" dirty="0" smtClean="0">
                <a:latin typeface="Calibri" pitchFamily="34" charset="0"/>
              </a:rPr>
              <a:t>. Собственно, возможностью извлекать такого рода прибыль и вызвано широкое распространение приватных серверов.</a:t>
            </a:r>
          </a:p>
          <a:p>
            <a:pPr algn="just"/>
            <a:endParaRPr lang="ru-RU" sz="1400" dirty="0">
              <a:latin typeface="Calibri" pitchFamily="34" charset="0"/>
            </a:endParaRPr>
          </a:p>
        </p:txBody>
      </p:sp>
      <p:pic>
        <p:nvPicPr>
          <p:cNvPr id="9218" name="Picture 2" descr="C:\Documents and Settings\Александр\Рабочий стол\скрин\x_9171c71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4643447"/>
            <a:ext cx="4214810" cy="2214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501090" y="6357958"/>
            <a:ext cx="500066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7929586" y="6357958"/>
            <a:ext cx="500066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err="1" smtClean="0"/>
              <a:t>Фармеры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1838324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Calibri" pitchFamily="34" charset="0"/>
              </a:rPr>
              <a:t>Низкий шанс и большие затраты времени при получении важных для развития персонажей предметов («выбиванием» из </a:t>
            </a:r>
            <a:r>
              <a:rPr lang="ru-RU" sz="1400" dirty="0" err="1" smtClean="0">
                <a:latin typeface="Calibri" pitchFamily="34" charset="0"/>
                <a:hlinkClick r:id="rId2" tooltip="Моб (MMORPG)"/>
              </a:rPr>
              <a:t>мобов</a:t>
            </a:r>
            <a:r>
              <a:rPr lang="ru-RU" sz="1400" dirty="0" smtClean="0">
                <a:latin typeface="Calibri" pitchFamily="34" charset="0"/>
              </a:rPr>
              <a:t> в </a:t>
            </a:r>
            <a:r>
              <a:rPr lang="ru-RU" sz="1400" dirty="0" err="1" smtClean="0">
                <a:latin typeface="Calibri" pitchFamily="34" charset="0"/>
                <a:hlinkClick r:id="rId3" tooltip="PvE"/>
              </a:rPr>
              <a:t>PvE</a:t>
            </a:r>
            <a:r>
              <a:rPr lang="ru-RU" sz="1400" dirty="0" smtClean="0">
                <a:latin typeface="Calibri" pitchFamily="34" charset="0"/>
              </a:rPr>
              <a:t>, или выполнением </a:t>
            </a:r>
            <a:r>
              <a:rPr lang="ru-RU" sz="1400" dirty="0" err="1" smtClean="0">
                <a:latin typeface="Calibri" pitchFamily="34" charset="0"/>
                <a:hlinkClick r:id="rId4" tooltip="Квест (значения)"/>
              </a:rPr>
              <a:t>квестов</a:t>
            </a:r>
            <a:r>
              <a:rPr lang="ru-RU" sz="1400" dirty="0" smtClean="0">
                <a:latin typeface="Calibri" pitchFamily="34" charset="0"/>
              </a:rPr>
              <a:t>) обуславливают существование такого рода игроков. </a:t>
            </a:r>
            <a:r>
              <a:rPr lang="ru-RU" sz="1400" dirty="0" err="1" smtClean="0">
                <a:latin typeface="Calibri" pitchFamily="34" charset="0"/>
                <a:hlinkClick r:id="rId5" tooltip="Фармеры"/>
              </a:rPr>
              <a:t>Фармеры</a:t>
            </a:r>
            <a:r>
              <a:rPr lang="ru-RU" sz="1400" dirty="0" smtClean="0">
                <a:latin typeface="Calibri" pitchFamily="34" charset="0"/>
              </a:rPr>
              <a:t> (</a:t>
            </a:r>
            <a:r>
              <a:rPr lang="ru-RU" sz="1400" dirty="0" smtClean="0">
                <a:latin typeface="Calibri" pitchFamily="34" charset="0"/>
                <a:hlinkClick r:id="rId6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Farmers</a:t>
            </a:r>
            <a:r>
              <a:rPr lang="ru-RU" sz="1400" dirty="0" smtClean="0">
                <a:latin typeface="Calibri" pitchFamily="34" charset="0"/>
              </a:rPr>
              <a:t>) участвуют в игре, имея основной целью добычу редких предметов, а не обычные для простого игрока развлечение, общение и пр. Добытые предметы могут обмениваться на что-либо, но в конечном итоге либо собственно предметы, либо </a:t>
            </a:r>
            <a:r>
              <a:rPr lang="ru-RU" sz="1400" dirty="0" err="1" smtClean="0">
                <a:latin typeface="Calibri" pitchFamily="34" charset="0"/>
              </a:rPr>
              <a:t>адена</a:t>
            </a:r>
            <a:r>
              <a:rPr lang="ru-RU" sz="1400" dirty="0" smtClean="0">
                <a:latin typeface="Calibri" pitchFamily="34" charset="0"/>
              </a:rPr>
              <a:t> от их продажи внутри игры будут проданы за реальные деньги. В погоне за доходом </a:t>
            </a:r>
            <a:r>
              <a:rPr lang="ru-RU" sz="1400" dirty="0" err="1" smtClean="0">
                <a:latin typeface="Calibri" pitchFamily="34" charset="0"/>
                <a:hlinkClick r:id="rId5" tooltip="Фармеры"/>
              </a:rPr>
              <a:t>фармеры</a:t>
            </a:r>
            <a:r>
              <a:rPr lang="ru-RU" sz="1400" dirty="0" smtClean="0">
                <a:latin typeface="Calibri" pitchFamily="34" charset="0"/>
              </a:rPr>
              <a:t> могут занимать выгодные места, стараясь вытеснять простых игроков.</a:t>
            </a:r>
            <a:endParaRPr lang="ru-RU" sz="1400" dirty="0">
              <a:latin typeface="Calibri" pitchFamily="34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00364" y="3500438"/>
            <a:ext cx="4095746" cy="30718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501090" y="6357958"/>
            <a:ext cx="500066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назад 6">
            <a:hlinkClick r:id="" action="ppaction://hlinkshowjump?jump=previousslide" highlightClick="1"/>
          </p:cNvPr>
          <p:cNvSpPr/>
          <p:nvPr/>
        </p:nvSpPr>
        <p:spPr>
          <a:xfrm>
            <a:off x="7929586" y="6357958"/>
            <a:ext cx="500066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err="1" smtClean="0"/>
              <a:t>Ботоводство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1400" dirty="0" smtClean="0">
                <a:latin typeface="Calibri" pitchFamily="34" charset="0"/>
              </a:rPr>
              <a:t>Как и некоторые другие </a:t>
            </a:r>
            <a:r>
              <a:rPr lang="ru-RU" sz="1400" dirty="0" smtClean="0">
                <a:latin typeface="Calibri" pitchFamily="34" charset="0"/>
                <a:hlinkClick r:id="rId2" tooltip="MMORPG"/>
              </a:rPr>
              <a:t>MMORPG</a:t>
            </a:r>
            <a:r>
              <a:rPr lang="ru-RU" sz="1400" dirty="0" smtClean="0">
                <a:latin typeface="Calibri" pitchFamily="34" charset="0"/>
              </a:rPr>
              <a:t>, </a:t>
            </a:r>
            <a:r>
              <a:rPr lang="ru-RU" sz="1400" dirty="0" err="1" smtClean="0">
                <a:latin typeface="Calibri" pitchFamily="34" charset="0"/>
              </a:rPr>
              <a:t>Lineage</a:t>
            </a:r>
            <a:r>
              <a:rPr lang="ru-RU" sz="1400" dirty="0" smtClean="0">
                <a:latin typeface="Calibri" pitchFamily="34" charset="0"/>
              </a:rPr>
              <a:t> II является мишенью </a:t>
            </a:r>
            <a:r>
              <a:rPr lang="ru-RU" sz="1400" dirty="0" err="1" smtClean="0">
                <a:latin typeface="Calibri" pitchFamily="34" charset="0"/>
                <a:hlinkClick r:id="rId3" tooltip="Бот (компьютерные игры)"/>
              </a:rPr>
              <a:t>боттинга</a:t>
            </a:r>
            <a:r>
              <a:rPr lang="ru-RU" sz="1400" dirty="0" smtClean="0">
                <a:latin typeface="Calibri" pitchFamily="34" charset="0"/>
              </a:rPr>
              <a:t>, в ходе которого применяются специальные программы, имитирующие действия «живого» игрока. Эта практика запрещена правилами игры и наказуема</a:t>
            </a:r>
            <a:r>
              <a:rPr lang="ru-RU" sz="1400" baseline="30000" dirty="0" smtClean="0">
                <a:latin typeface="Calibri" pitchFamily="34" charset="0"/>
                <a:hlinkClick r:id="rId4"/>
              </a:rPr>
              <a:t>[32][38]</a:t>
            </a:r>
            <a:r>
              <a:rPr lang="ru-RU" sz="1400" dirty="0" smtClean="0">
                <a:latin typeface="Calibri" pitchFamily="34" charset="0"/>
              </a:rPr>
              <a:t>. Несмотря на это, игроки используют ботов ввиду возможности оставить бота на время своего отсутствия выполнять самые разные заданные действия. Наиболее известные на сегодняшний день боты — </a:t>
            </a:r>
            <a:r>
              <a:rPr lang="ru-RU" sz="1400" dirty="0" smtClean="0">
                <a:latin typeface="Calibri" pitchFamily="34" charset="0"/>
                <a:hlinkClick r:id="rId5" tooltip="http://towalker.com/english/index.asp"/>
              </a:rPr>
              <a:t>L2Walker</a:t>
            </a:r>
            <a:r>
              <a:rPr lang="ru-RU" sz="1400" dirty="0" smtClean="0">
                <a:latin typeface="Calibri" pitchFamily="34" charset="0"/>
              </a:rPr>
              <a:t> и </a:t>
            </a:r>
            <a:r>
              <a:rPr lang="ru-RU" sz="1400" dirty="0" err="1" smtClean="0">
                <a:latin typeface="Calibri" pitchFamily="34" charset="0"/>
              </a:rPr>
              <a:t>Good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dirty="0" err="1" smtClean="0">
                <a:latin typeface="Calibri" pitchFamily="34" charset="0"/>
              </a:rPr>
              <a:t>Boy</a:t>
            </a:r>
            <a:r>
              <a:rPr lang="ru-RU" sz="1400" dirty="0" smtClean="0">
                <a:latin typeface="Calibri" pitchFamily="34" charset="0"/>
              </a:rPr>
              <a:t> ранее известный как L2Wind и ( </a:t>
            </a:r>
            <a:r>
              <a:rPr lang="ru-RU" sz="1400" dirty="0" smtClean="0">
                <a:latin typeface="Calibri" pitchFamily="34" charset="0"/>
                <a:hlinkClick r:id="rId6" tooltip="http://l2superman.com/index_en.html"/>
              </a:rPr>
              <a:t>L2Superman</a:t>
            </a:r>
            <a:r>
              <a:rPr lang="ru-RU" sz="1400" dirty="0" smtClean="0">
                <a:latin typeface="Calibri" pitchFamily="34" charset="0"/>
              </a:rPr>
              <a:t>). По одной из конспиративных теорий, апеллирующей к продвинутому коду, к функциональности (в чём-то превосходящей клиент игры) и изменчивости упомянутых утилит, разработчики ботов находятся в сговоре с собственно </a:t>
            </a:r>
            <a:r>
              <a:rPr lang="ru-RU" sz="1400" dirty="0" err="1" smtClean="0">
                <a:latin typeface="Calibri" pitchFamily="34" charset="0"/>
              </a:rPr>
              <a:t>NCsoft</a:t>
            </a:r>
            <a:r>
              <a:rPr lang="ru-RU" sz="1400" dirty="0" smtClean="0">
                <a:latin typeface="Calibri" pitchFamily="34" charset="0"/>
              </a:rPr>
              <a:t>. Боты широко используются и </a:t>
            </a:r>
            <a:r>
              <a:rPr lang="ru-RU" sz="1400" dirty="0" err="1" smtClean="0">
                <a:latin typeface="Calibri" pitchFamily="34" charset="0"/>
              </a:rPr>
              <a:t>фармерами</a:t>
            </a:r>
            <a:r>
              <a:rPr lang="ru-RU" sz="1400" dirty="0" smtClean="0">
                <a:latin typeface="Calibri" pitchFamily="34" charset="0"/>
              </a:rPr>
              <a:t> для автоматизации повторяющихся процессов, под присмотром живого человека или без оного.</a:t>
            </a:r>
            <a:endParaRPr lang="ru-RU" sz="1400" dirty="0">
              <a:latin typeface="Calibri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43240" y="3674419"/>
            <a:ext cx="3500430" cy="3183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Управляющая кнопка: далее 5">
            <a:hlinkClick r:id="rId8" action="ppaction://hlinksldjump" highlightClick="1"/>
          </p:cNvPr>
          <p:cNvSpPr/>
          <p:nvPr/>
        </p:nvSpPr>
        <p:spPr>
          <a:xfrm>
            <a:off x="8429652" y="6357958"/>
            <a:ext cx="500066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назад 6">
            <a:hlinkClick r:id="" action="ppaction://hlinkshowjump?jump=previousslide" highlightClick="1"/>
          </p:cNvPr>
          <p:cNvSpPr/>
          <p:nvPr/>
        </p:nvSpPr>
        <p:spPr>
          <a:xfrm>
            <a:off x="7858148" y="6357958"/>
            <a:ext cx="500066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285728"/>
            <a:ext cx="45716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3600" b="1" dirty="0" smtClean="0">
                <a:ln/>
                <a:solidFill>
                  <a:schemeClr val="accent3"/>
                </a:solidFill>
                <a:latin typeface="Calibri" pitchFamily="34" charset="0"/>
              </a:rPr>
              <a:t>Сага 1: Хроники хаоса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285852" y="928670"/>
            <a:ext cx="7498080" cy="3552836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>
                <a:latin typeface="Calibri" pitchFamily="34" charset="0"/>
              </a:rPr>
              <a:t>Хроники (</a:t>
            </a:r>
            <a:r>
              <a:rPr lang="ru-RU" sz="2000" dirty="0" smtClean="0">
                <a:latin typeface="Calibri" pitchFamily="34" charset="0"/>
                <a:hlinkClick r:id="rId2" tooltip="Английский язык"/>
              </a:rPr>
              <a:t>англ.</a:t>
            </a:r>
            <a:r>
              <a:rPr lang="ru-RU" sz="2000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chronicles</a:t>
            </a:r>
            <a:r>
              <a:rPr lang="ru-RU" sz="2000" dirty="0" smtClean="0">
                <a:latin typeface="Calibri" pitchFamily="34" charset="0"/>
              </a:rPr>
              <a:t>) — это большие обновления игры, издаваемые в виде </a:t>
            </a:r>
            <a:r>
              <a:rPr lang="ru-RU" sz="2000" dirty="0" err="1" smtClean="0">
                <a:latin typeface="Calibri" pitchFamily="34" charset="0"/>
              </a:rPr>
              <a:t>патча</a:t>
            </a:r>
            <a:r>
              <a:rPr lang="ru-RU" sz="2000" dirty="0" smtClean="0">
                <a:latin typeface="Calibri" pitchFamily="34" charset="0"/>
              </a:rPr>
              <a:t>, которые выходили (и выходят, но под другим наименованием) раз в полгода. Эти бесплатные обновления должен установить каждый подписчик. По мере выхода новых хроник развивалась сюжетная линия. Каждая хроника производила изменения во многих аспектах игры, включая изменения игрового баланса. Также в новых хрониках вводились значительные новшества, такие как новые </a:t>
            </a:r>
            <a:r>
              <a:rPr lang="ru-RU" sz="2000" dirty="0" err="1" smtClean="0">
                <a:latin typeface="Calibri" pitchFamily="34" charset="0"/>
              </a:rPr>
              <a:t>скиллы</a:t>
            </a:r>
            <a:r>
              <a:rPr lang="ru-RU" sz="2000" dirty="0" smtClean="0">
                <a:latin typeface="Calibri" pitchFamily="34" charset="0"/>
              </a:rPr>
              <a:t>, </a:t>
            </a:r>
            <a:r>
              <a:rPr lang="ru-RU" sz="2000" dirty="0" err="1" smtClean="0">
                <a:latin typeface="Calibri" pitchFamily="34" charset="0"/>
              </a:rPr>
              <a:t>квесты</a:t>
            </a:r>
            <a:r>
              <a:rPr lang="ru-RU" sz="2000" dirty="0" smtClean="0">
                <a:latin typeface="Calibri" pitchFamily="34" charset="0"/>
              </a:rPr>
              <a:t>, зоны и предметы. В некоторых хрониках кроме того, был увеличен максимальный </a:t>
            </a:r>
            <a:r>
              <a:rPr lang="ru-RU" sz="2000" dirty="0" smtClean="0">
                <a:latin typeface="Calibri" pitchFamily="34" charset="0"/>
                <a:hlinkClick r:id="rId3" tooltip="Уровень персонажа (страница отсутствует)"/>
              </a:rPr>
              <a:t>уровень</a:t>
            </a:r>
            <a:r>
              <a:rPr lang="ru-RU" sz="2000" dirty="0" smtClean="0">
                <a:latin typeface="Calibri" pitchFamily="34" charset="0"/>
              </a:rPr>
              <a:t>, доступный персонажам.</a:t>
            </a:r>
          </a:p>
          <a:p>
            <a:pPr algn="just"/>
            <a:endParaRPr lang="ru-RU" sz="2000" dirty="0">
              <a:latin typeface="Calibri" pitchFamily="34" charset="0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4000504"/>
            <a:ext cx="3357566" cy="26860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Управляющая кнопка: назад 6">
            <a:hlinkClick r:id="rId5" action="ppaction://hlinksldjump" highlightClick="1"/>
          </p:cNvPr>
          <p:cNvSpPr/>
          <p:nvPr/>
        </p:nvSpPr>
        <p:spPr>
          <a:xfrm>
            <a:off x="8215338" y="6286520"/>
            <a:ext cx="571504" cy="4286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sz="4400" b="1" i="1" dirty="0" smtClean="0">
                <a:ln/>
                <a:solidFill>
                  <a:schemeClr val="accent3"/>
                </a:solidFill>
                <a:effectLst/>
                <a:latin typeface="Calibri" pitchFamily="34" charset="0"/>
              </a:rPr>
              <a:t>Прелюдия</a:t>
            </a:r>
            <a:endParaRPr lang="ru-RU" sz="4400" b="1" dirty="0" smtClean="0">
              <a:ln/>
              <a:solidFill>
                <a:schemeClr val="accent3"/>
              </a:solidFill>
              <a:effectLst/>
              <a:latin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000" dirty="0" smtClean="0">
                <a:latin typeface="Calibri" pitchFamily="34" charset="0"/>
              </a:rPr>
              <a:t>Официальный выход североамериканской версии </a:t>
            </a:r>
            <a:r>
              <a:rPr lang="ru-RU" sz="2000" dirty="0" err="1" smtClean="0">
                <a:latin typeface="Calibri" pitchFamily="34" charset="0"/>
              </a:rPr>
              <a:t>Lineage</a:t>
            </a:r>
            <a:r>
              <a:rPr lang="ru-RU" sz="2000" dirty="0" smtClean="0">
                <a:latin typeface="Calibri" pitchFamily="34" charset="0"/>
              </a:rPr>
              <a:t> II произошел </a:t>
            </a:r>
            <a:r>
              <a:rPr lang="ru-RU" sz="2000" dirty="0" smtClean="0">
                <a:latin typeface="Calibri" pitchFamily="34" charset="0"/>
                <a:hlinkClick r:id="rId2" tooltip="27 апреля"/>
              </a:rPr>
              <a:t>27 апреля</a:t>
            </a:r>
            <a:r>
              <a:rPr lang="ru-RU" sz="2000" dirty="0" smtClean="0">
                <a:latin typeface="Calibri" pitchFamily="34" charset="0"/>
              </a:rPr>
              <a:t> </a:t>
            </a:r>
            <a:r>
              <a:rPr lang="ru-RU" sz="2000" dirty="0" smtClean="0">
                <a:latin typeface="Calibri" pitchFamily="34" charset="0"/>
                <a:hlinkClick r:id="rId3" tooltip="2004"/>
              </a:rPr>
              <a:t>2004</a:t>
            </a:r>
            <a:r>
              <a:rPr lang="ru-RU" sz="2000" dirty="0" smtClean="0">
                <a:latin typeface="Calibri" pitchFamily="34" charset="0"/>
              </a:rPr>
              <a:t> года. С этого момента все игроки, участвовавшие в открытом </a:t>
            </a:r>
            <a:r>
              <a:rPr lang="ru-RU" sz="2000" dirty="0" err="1" smtClean="0">
                <a:latin typeface="Calibri" pitchFamily="34" charset="0"/>
                <a:hlinkClick r:id="rId4" tooltip="Бета-тестирование"/>
              </a:rPr>
              <a:t>бета-тестировании</a:t>
            </a:r>
            <a:r>
              <a:rPr lang="ru-RU" sz="2000" dirty="0" smtClean="0">
                <a:latin typeface="Calibri" pitchFamily="34" charset="0"/>
              </a:rPr>
              <a:t>, должны были приобрести </a:t>
            </a:r>
            <a:r>
              <a:rPr lang="ru-RU" sz="2000" dirty="0" smtClean="0">
                <a:latin typeface="Calibri" pitchFamily="34" charset="0"/>
                <a:hlinkClick r:id="rId5" tooltip="Нарушение авторского права"/>
              </a:rPr>
              <a:t>код активации</a:t>
            </a:r>
            <a:r>
              <a:rPr lang="ru-RU" sz="2000" dirty="0" smtClean="0">
                <a:latin typeface="Calibri" pitchFamily="34" charset="0"/>
              </a:rPr>
              <a:t> (</a:t>
            </a:r>
            <a:r>
              <a:rPr lang="ru-RU" sz="2000" dirty="0" smtClean="0">
                <a:latin typeface="Calibri" pitchFamily="34" charset="0"/>
                <a:hlinkClick r:id="rId6" tooltip="Английский язык"/>
              </a:rPr>
              <a:t>англ.</a:t>
            </a:r>
            <a:r>
              <a:rPr lang="ru-RU" sz="2000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CD-key</a:t>
            </a:r>
            <a:r>
              <a:rPr lang="ru-RU" sz="2000" dirty="0" smtClean="0">
                <a:latin typeface="Calibri" pitchFamily="34" charset="0"/>
              </a:rPr>
              <a:t>) для возможности пользования своим </a:t>
            </a:r>
            <a:r>
              <a:rPr lang="ru-RU" sz="2000" dirty="0" err="1" smtClean="0">
                <a:latin typeface="Calibri" pitchFamily="34" charset="0"/>
                <a:hlinkClick r:id="rId7" tooltip="Учётная запись"/>
              </a:rPr>
              <a:t>аккаунтом</a:t>
            </a:r>
            <a:r>
              <a:rPr lang="ru-RU" sz="2000" dirty="0" smtClean="0">
                <a:latin typeface="Calibri" pitchFamily="34" charset="0"/>
              </a:rPr>
              <a:t>.</a:t>
            </a:r>
            <a:br>
              <a:rPr lang="ru-RU" sz="2000" dirty="0" smtClean="0">
                <a:latin typeface="Calibri" pitchFamily="34" charset="0"/>
              </a:rPr>
            </a:br>
            <a:r>
              <a:rPr lang="ru-RU" sz="2000" dirty="0" smtClean="0">
                <a:latin typeface="Calibri" pitchFamily="34" charset="0"/>
              </a:rPr>
              <a:t>При этом в </a:t>
            </a:r>
            <a:r>
              <a:rPr lang="ru-RU" sz="2000" dirty="0" smtClean="0">
                <a:latin typeface="Calibri" pitchFamily="34" charset="0"/>
                <a:hlinkClick r:id="rId8" tooltip="Геймплей"/>
              </a:rPr>
              <a:t>игровой механике</a:t>
            </a:r>
            <a:r>
              <a:rPr lang="ru-RU" sz="2000" dirty="0" smtClean="0">
                <a:latin typeface="Calibri" pitchFamily="34" charset="0"/>
              </a:rPr>
              <a:t> не произошло никаких изменений.</a:t>
            </a:r>
          </a:p>
          <a:p>
            <a:pPr algn="just"/>
            <a:endParaRPr lang="ru-RU" sz="2000" dirty="0">
              <a:latin typeface="Calibri" pitchFamily="34" charset="0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43306" y="3214686"/>
            <a:ext cx="2608613" cy="3643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10" action="ppaction://hlinksldjump" highlightClick="1"/>
          </p:cNvPr>
          <p:cNvSpPr/>
          <p:nvPr/>
        </p:nvSpPr>
        <p:spPr>
          <a:xfrm>
            <a:off x="8286776" y="6215082"/>
            <a:ext cx="571504" cy="4286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142852"/>
            <a:ext cx="4714908" cy="1143000"/>
          </a:xfrm>
        </p:spPr>
        <p:txBody>
          <a:bodyPr>
            <a:normAutofit fontScale="90000"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b="1" i="1" dirty="0" smtClean="0">
                <a:ln/>
                <a:solidFill>
                  <a:schemeClr val="accent3"/>
                </a:solidFill>
                <a:effectLst/>
              </a:rPr>
              <a:t>Предвестники войны</a:t>
            </a:r>
            <a:endParaRPr lang="ru-RU" b="1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2057400"/>
            <a:ext cx="7498080" cy="4800600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>
                <a:latin typeface="Calibri" pitchFamily="34" charset="0"/>
              </a:rPr>
              <a:t>В этом обновлении, вышедшем </a:t>
            </a:r>
            <a:r>
              <a:rPr lang="ru-RU" sz="2000" dirty="0" smtClean="0">
                <a:latin typeface="Calibri" pitchFamily="34" charset="0"/>
                <a:hlinkClick r:id="rId2" tooltip="29 июня"/>
              </a:rPr>
              <a:t>29 июня</a:t>
            </a:r>
            <a:r>
              <a:rPr lang="ru-RU" sz="2000" dirty="0" smtClean="0">
                <a:latin typeface="Calibri" pitchFamily="34" charset="0"/>
              </a:rPr>
              <a:t> </a:t>
            </a:r>
            <a:r>
              <a:rPr lang="ru-RU" sz="2000" dirty="0" smtClean="0">
                <a:latin typeface="Calibri" pitchFamily="34" charset="0"/>
                <a:hlinkClick r:id="rId3" tooltip="2004"/>
              </a:rPr>
              <a:t>2004</a:t>
            </a:r>
            <a:r>
              <a:rPr lang="ru-RU" sz="2000" dirty="0" smtClean="0">
                <a:latin typeface="Calibri" pitchFamily="34" charset="0"/>
              </a:rPr>
              <a:t> года, добавлены осады замков, новые монстры, предметы, </a:t>
            </a:r>
            <a:r>
              <a:rPr lang="ru-RU" sz="2000" dirty="0" err="1" smtClean="0">
                <a:latin typeface="Calibri" pitchFamily="34" charset="0"/>
              </a:rPr>
              <a:t>квесты</a:t>
            </a:r>
            <a:r>
              <a:rPr lang="ru-RU" sz="2000" dirty="0" smtClean="0">
                <a:latin typeface="Calibri" pitchFamily="34" charset="0"/>
              </a:rPr>
              <a:t>, а также существенно расширен игровой мир. В числе прочих был введен особый </a:t>
            </a:r>
            <a:r>
              <a:rPr lang="ru-RU" sz="2000" dirty="0" err="1" smtClean="0">
                <a:latin typeface="Calibri" pitchFamily="34" charset="0"/>
              </a:rPr>
              <a:t>квест</a:t>
            </a:r>
            <a:r>
              <a:rPr lang="ru-RU" sz="2000" dirty="0" smtClean="0">
                <a:latin typeface="Calibri" pitchFamily="34" charset="0"/>
              </a:rPr>
              <a:t> в Пещере Дракона (</a:t>
            </a:r>
            <a:r>
              <a:rPr lang="ru-RU" sz="20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2000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Dragon's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Cave</a:t>
            </a:r>
            <a:r>
              <a:rPr lang="ru-RU" sz="2000" dirty="0" smtClean="0">
                <a:latin typeface="Calibri" pitchFamily="34" charset="0"/>
              </a:rPr>
              <a:t>), наградой по которому является возможность битвы с Драконом Земли (</a:t>
            </a:r>
            <a:r>
              <a:rPr lang="ru-RU" sz="20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2000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Earth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Dragon</a:t>
            </a:r>
            <a:r>
              <a:rPr lang="ru-RU" sz="2000" dirty="0" smtClean="0">
                <a:latin typeface="Calibri" pitchFamily="34" charset="0"/>
              </a:rPr>
              <a:t>) </a:t>
            </a:r>
            <a:r>
              <a:rPr lang="ru-RU" sz="2000" dirty="0" err="1" smtClean="0">
                <a:latin typeface="Calibri" pitchFamily="34" charset="0"/>
              </a:rPr>
              <a:t>Антарасом</a:t>
            </a:r>
            <a:r>
              <a:rPr lang="ru-RU" sz="2000" baseline="30000" dirty="0" smtClean="0">
                <a:latin typeface="Calibri" pitchFamily="34" charset="0"/>
                <a:hlinkClick r:id="rId5"/>
              </a:rPr>
              <a:t>[17]</a:t>
            </a:r>
            <a:r>
              <a:rPr lang="ru-RU" sz="2000" dirty="0" smtClean="0">
                <a:latin typeface="Calibri" pitchFamily="34" charset="0"/>
              </a:rPr>
              <a:t> (</a:t>
            </a:r>
            <a:r>
              <a:rPr lang="ru-RU" sz="20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2000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Antharas</a:t>
            </a:r>
            <a:r>
              <a:rPr lang="ru-RU" sz="2000" dirty="0" smtClean="0">
                <a:latin typeface="Calibri" pitchFamily="34" charset="0"/>
              </a:rPr>
              <a:t>). В целом это обновление содержит новые </a:t>
            </a:r>
            <a:r>
              <a:rPr lang="ru-RU" sz="2000" dirty="0" err="1" smtClean="0">
                <a:latin typeface="Calibri" pitchFamily="34" charset="0"/>
              </a:rPr>
              <a:t>квесты</a:t>
            </a:r>
            <a:r>
              <a:rPr lang="ru-RU" sz="2000" dirty="0" smtClean="0">
                <a:latin typeface="Calibri" pitchFamily="34" charset="0"/>
              </a:rPr>
              <a:t>, способствующие столкновению высокоуровневых игроков. Количество вновь добавленного оружия, брони и </a:t>
            </a:r>
            <a:r>
              <a:rPr lang="ru-RU" sz="2000" dirty="0" err="1" smtClean="0">
                <a:latin typeface="Calibri" pitchFamily="34" charset="0"/>
              </a:rPr>
              <a:t>скиллов</a:t>
            </a:r>
            <a:r>
              <a:rPr lang="ru-RU" sz="2000" dirty="0" smtClean="0">
                <a:latin typeface="Calibri" pitchFamily="34" charset="0"/>
              </a:rPr>
              <a:t> персонажей исчисляется десятками. Были добавлены клановые обители (</a:t>
            </a:r>
            <a:r>
              <a:rPr lang="ru-RU" sz="20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2000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clan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hall</a:t>
            </a:r>
            <a:r>
              <a:rPr lang="ru-RU" sz="2000" dirty="0" smtClean="0">
                <a:latin typeface="Calibri" pitchFamily="34" charset="0"/>
              </a:rPr>
              <a:t>, «</a:t>
            </a:r>
            <a:r>
              <a:rPr lang="ru-RU" sz="2000" dirty="0" err="1" smtClean="0">
                <a:latin typeface="Calibri" pitchFamily="34" charset="0"/>
              </a:rPr>
              <a:t>кланхолл</a:t>
            </a:r>
            <a:r>
              <a:rPr lang="ru-RU" sz="2000" dirty="0" smtClean="0">
                <a:latin typeface="Calibri" pitchFamily="34" charset="0"/>
              </a:rPr>
              <a:t>»), которые состоятельные кланы могут купить на аукционе за игровую валюту. Также была увеличена скорость </a:t>
            </a:r>
            <a:r>
              <a:rPr lang="ru-RU" sz="2000" dirty="0" smtClean="0">
                <a:latin typeface="Calibri" pitchFamily="34" charset="0"/>
                <a:hlinkClick r:id="rId6" tooltip="Моб (MMORPG)"/>
              </a:rPr>
              <a:t>монстров</a:t>
            </a:r>
            <a:r>
              <a:rPr lang="ru-RU" sz="2000" dirty="0" smtClean="0">
                <a:latin typeface="Calibri" pitchFamily="34" charset="0"/>
              </a:rPr>
              <a:t> и введены специальные </a:t>
            </a:r>
            <a:r>
              <a:rPr lang="ru-RU" sz="2000" dirty="0" smtClean="0">
                <a:latin typeface="Calibri" pitchFamily="34" charset="0"/>
                <a:hlinkClick r:id="rId7" tooltip="PvP"/>
              </a:rPr>
              <a:t>PvP</a:t>
            </a:r>
            <a:r>
              <a:rPr lang="ru-RU" sz="2000" dirty="0" smtClean="0">
                <a:latin typeface="Calibri" pitchFamily="34" charset="0"/>
              </a:rPr>
              <a:t>-арены, при смерти в пределах которых не накладывается штраф на потерю части опыта.</a:t>
            </a:r>
            <a:endParaRPr lang="ru-RU" sz="2000" dirty="0">
              <a:latin typeface="Calibri" pitchFamily="34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3504" y="0"/>
            <a:ext cx="4095750" cy="2162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9" action="ppaction://hlinksldjump" highlightClick="1"/>
          </p:cNvPr>
          <p:cNvSpPr/>
          <p:nvPr/>
        </p:nvSpPr>
        <p:spPr>
          <a:xfrm>
            <a:off x="8358214" y="6215082"/>
            <a:ext cx="571504" cy="4286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b="1" i="1" dirty="0" smtClean="0">
                <a:ln/>
                <a:solidFill>
                  <a:schemeClr val="accent3"/>
                </a:solidFill>
                <a:effectLst/>
              </a:rPr>
              <a:t>Эпоха роскоши</a:t>
            </a:r>
            <a:endParaRPr lang="ru-RU" b="1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2057400"/>
            <a:ext cx="7498080" cy="4800600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>
                <a:latin typeface="Calibri" pitchFamily="34" charset="0"/>
              </a:rPr>
              <a:t>После успеха в осаде замка в Хрониках 1 клан практически ничего не выигрывал, кроме репутации в глазах других игроков. В вышедших </a:t>
            </a:r>
            <a:r>
              <a:rPr lang="ru-RU" sz="2000" dirty="0" smtClean="0">
                <a:latin typeface="Calibri" pitchFamily="34" charset="0"/>
                <a:hlinkClick r:id="rId2" tooltip="8 декабря"/>
              </a:rPr>
              <a:t>8 декабря</a:t>
            </a:r>
            <a:r>
              <a:rPr lang="ru-RU" sz="2000" dirty="0" smtClean="0">
                <a:latin typeface="Calibri" pitchFamily="34" charset="0"/>
              </a:rPr>
              <a:t> </a:t>
            </a:r>
            <a:r>
              <a:rPr lang="ru-RU" sz="2000" dirty="0" smtClean="0">
                <a:latin typeface="Calibri" pitchFamily="34" charset="0"/>
                <a:hlinkClick r:id="rId3" tooltip="2004"/>
              </a:rPr>
              <a:t>2004</a:t>
            </a:r>
            <a:r>
              <a:rPr lang="ru-RU" sz="2000" dirty="0" smtClean="0">
                <a:latin typeface="Calibri" pitchFamily="34" charset="0"/>
              </a:rPr>
              <a:t> года Хрониках 2 была введена система поместий (</a:t>
            </a:r>
            <a:r>
              <a:rPr lang="ru-RU" sz="20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2000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manor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system</a:t>
            </a:r>
            <a:r>
              <a:rPr lang="ru-RU" sz="2000" dirty="0" smtClean="0">
                <a:latin typeface="Calibri" pitchFamily="34" charset="0"/>
              </a:rPr>
              <a:t>, «манор»). Эта система, посредством применения особых предметов на монстрах, позволяет игрокам получить дополнительные ресурсы, а клан, владеющий замком, может получить значительный выигрыш в </a:t>
            </a:r>
            <a:r>
              <a:rPr lang="ru-RU" sz="2000" dirty="0" err="1" smtClean="0">
                <a:latin typeface="Calibri" pitchFamily="34" charset="0"/>
              </a:rPr>
              <a:t>адене</a:t>
            </a:r>
            <a:r>
              <a:rPr lang="ru-RU" sz="2000" dirty="0" smtClean="0">
                <a:latin typeface="Calibri" pitchFamily="34" charset="0"/>
              </a:rPr>
              <a:t>. Также были добавлены новые зоны и соответствующие монстры: город над водой </a:t>
            </a:r>
            <a:r>
              <a:rPr lang="ru-RU" sz="2000" dirty="0" err="1" smtClean="0">
                <a:latin typeface="Calibri" pitchFamily="34" charset="0"/>
              </a:rPr>
              <a:t>Хейн</a:t>
            </a:r>
            <a:r>
              <a:rPr lang="ru-RU" sz="2000" dirty="0" smtClean="0">
                <a:latin typeface="Calibri" pitchFamily="34" charset="0"/>
              </a:rPr>
              <a:t>, Разрушенный Замок, замок </a:t>
            </a:r>
            <a:r>
              <a:rPr lang="ru-RU" sz="2000" dirty="0" err="1" smtClean="0">
                <a:latin typeface="Calibri" pitchFamily="34" charset="0"/>
              </a:rPr>
              <a:t>Иннадрил</a:t>
            </a:r>
            <a:r>
              <a:rPr lang="ru-RU" sz="2000" dirty="0" smtClean="0">
                <a:latin typeface="Calibri" pitchFamily="34" charset="0"/>
              </a:rPr>
              <a:t>, Колизей, Остров аллигаторов, Поле шепотов, Поле тишины (</a:t>
            </a:r>
            <a:r>
              <a:rPr lang="ru-RU" sz="20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2000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the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water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city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of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Heine</a:t>
            </a:r>
            <a:r>
              <a:rPr lang="ru-RU" sz="2000" i="1" dirty="0" smtClean="0">
                <a:latin typeface="Calibri" pitchFamily="34" charset="0"/>
              </a:rPr>
              <a:t>, </a:t>
            </a:r>
            <a:r>
              <a:rPr lang="ru-RU" sz="2000" i="1" dirty="0" err="1" smtClean="0">
                <a:latin typeface="Calibri" pitchFamily="34" charset="0"/>
              </a:rPr>
              <a:t>Devastated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Castle</a:t>
            </a:r>
            <a:r>
              <a:rPr lang="ru-RU" sz="2000" i="1" dirty="0" smtClean="0">
                <a:latin typeface="Calibri" pitchFamily="34" charset="0"/>
              </a:rPr>
              <a:t>, , </a:t>
            </a:r>
            <a:r>
              <a:rPr lang="ru-RU" sz="2000" i="1" dirty="0" err="1" smtClean="0">
                <a:latin typeface="Calibri" pitchFamily="34" charset="0"/>
              </a:rPr>
              <a:t>the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castle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of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Innadril</a:t>
            </a:r>
            <a:r>
              <a:rPr lang="ru-RU" sz="2000" i="1" dirty="0" smtClean="0">
                <a:latin typeface="Calibri" pitchFamily="34" charset="0"/>
              </a:rPr>
              <a:t>, </a:t>
            </a:r>
            <a:r>
              <a:rPr lang="ru-RU" sz="2000" i="1" dirty="0" err="1" smtClean="0">
                <a:latin typeface="Calibri" pitchFamily="34" charset="0"/>
              </a:rPr>
              <a:t>the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Aden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Coliseum</a:t>
            </a:r>
            <a:r>
              <a:rPr lang="ru-RU" sz="2000" i="1" dirty="0" smtClean="0">
                <a:latin typeface="Calibri" pitchFamily="34" charset="0"/>
              </a:rPr>
              <a:t>, </a:t>
            </a:r>
            <a:r>
              <a:rPr lang="ru-RU" sz="2000" i="1" dirty="0" err="1" smtClean="0">
                <a:latin typeface="Calibri" pitchFamily="34" charset="0"/>
              </a:rPr>
              <a:t>Alligator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Island</a:t>
            </a:r>
            <a:r>
              <a:rPr lang="ru-RU" sz="2000" i="1" dirty="0" smtClean="0">
                <a:latin typeface="Calibri" pitchFamily="34" charset="0"/>
              </a:rPr>
              <a:t>, </a:t>
            </a:r>
            <a:r>
              <a:rPr lang="ru-RU" sz="2000" i="1" dirty="0" err="1" smtClean="0">
                <a:latin typeface="Calibri" pitchFamily="34" charset="0"/>
              </a:rPr>
              <a:t>Field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of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Whispers</a:t>
            </a:r>
            <a:r>
              <a:rPr lang="ru-RU" sz="2000" i="1" dirty="0" smtClean="0">
                <a:latin typeface="Calibri" pitchFamily="34" charset="0"/>
              </a:rPr>
              <a:t>, </a:t>
            </a:r>
            <a:r>
              <a:rPr lang="ru-RU" sz="2000" i="1" dirty="0" err="1" smtClean="0">
                <a:latin typeface="Calibri" pitchFamily="34" charset="0"/>
              </a:rPr>
              <a:t>Field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of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Silence</a:t>
            </a:r>
            <a:r>
              <a:rPr lang="ru-RU" sz="2000" dirty="0" smtClean="0">
                <a:latin typeface="Calibri" pitchFamily="34" charset="0"/>
              </a:rPr>
              <a:t>) и др., открыта игрокам и заселена монстрами Башня Дерзости (</a:t>
            </a:r>
            <a:r>
              <a:rPr lang="ru-RU" sz="20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2000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Tower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of</a:t>
            </a:r>
            <a:r>
              <a:rPr lang="ru-RU" sz="2000" i="1" dirty="0" smtClean="0">
                <a:latin typeface="Calibri" pitchFamily="34" charset="0"/>
              </a:rPr>
              <a:t> </a:t>
            </a:r>
            <a:r>
              <a:rPr lang="ru-RU" sz="2000" i="1" dirty="0" err="1" smtClean="0">
                <a:latin typeface="Calibri" pitchFamily="34" charset="0"/>
              </a:rPr>
              <a:t>Insolence</a:t>
            </a:r>
            <a:r>
              <a:rPr lang="ru-RU" sz="2000" dirty="0" smtClean="0">
                <a:latin typeface="Calibri" pitchFamily="34" charset="0"/>
              </a:rPr>
              <a:t>).</a:t>
            </a:r>
          </a:p>
          <a:p>
            <a:pPr algn="just"/>
            <a:endParaRPr lang="ru-RU" sz="2000" dirty="0">
              <a:latin typeface="Calibri" pitchFamily="34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0"/>
            <a:ext cx="3286116" cy="20716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6" action="ppaction://hlinksldjump" highlightClick="1"/>
          </p:cNvPr>
          <p:cNvSpPr/>
          <p:nvPr/>
        </p:nvSpPr>
        <p:spPr>
          <a:xfrm>
            <a:off x="8429652" y="6286520"/>
            <a:ext cx="571504" cy="4286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7498080" cy="1143000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b="1" i="1" dirty="0" smtClean="0">
                <a:ln/>
                <a:solidFill>
                  <a:schemeClr val="accent3"/>
                </a:solidFill>
                <a:effectLst/>
              </a:rPr>
              <a:t>Возрождение тьмы</a:t>
            </a:r>
            <a:endParaRPr lang="ru-RU" b="1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928670"/>
            <a:ext cx="7498080" cy="5929330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1400" dirty="0" smtClean="0"/>
          </a:p>
          <a:p>
            <a:pPr algn="just"/>
            <a:r>
              <a:rPr lang="ru-RU" sz="1400" dirty="0" smtClean="0"/>
              <a:t>В результате обновления Хроники 3, введенного в </a:t>
            </a:r>
            <a:r>
              <a:rPr lang="ru-RU" sz="1400" dirty="0" smtClean="0">
                <a:hlinkClick r:id="rId2" tooltip="Май 2005"/>
              </a:rPr>
              <a:t>мае 2005</a:t>
            </a:r>
            <a:r>
              <a:rPr lang="ru-RU" sz="1400" dirty="0" smtClean="0"/>
              <a:t> года, история игрового мира совершила новый поворот. Этим поворотом явился </a:t>
            </a:r>
            <a:r>
              <a:rPr lang="ru-RU" sz="1400" dirty="0" err="1" smtClean="0">
                <a:hlinkClick r:id="rId3" tooltip="Ивент"/>
              </a:rPr>
              <a:t>ивент</a:t>
            </a:r>
            <a:r>
              <a:rPr lang="ru-RU" sz="1400" dirty="0" smtClean="0"/>
              <a:t> «Семь печатей», в ходе которого две фракции — Лорды Рассвета (</a:t>
            </a:r>
            <a:r>
              <a:rPr lang="ru-RU" sz="1400" dirty="0" smtClean="0">
                <a:hlinkClick r:id="rId4" tooltip="Английский язык"/>
              </a:rPr>
              <a:t>англ.</a:t>
            </a:r>
            <a:r>
              <a:rPr lang="ru-RU" sz="1400" dirty="0" smtClean="0"/>
              <a:t> </a:t>
            </a:r>
            <a:r>
              <a:rPr lang="ru-RU" sz="1400" i="1" dirty="0" err="1" smtClean="0"/>
              <a:t>Lords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of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Dawn</a:t>
            </a:r>
            <a:r>
              <a:rPr lang="ru-RU" sz="1400" dirty="0" smtClean="0"/>
              <a:t>) и Революционная Армия Заката (</a:t>
            </a:r>
            <a:r>
              <a:rPr lang="ru-RU" sz="1400" dirty="0" smtClean="0">
                <a:hlinkClick r:id="rId4" tooltip="Английский язык"/>
              </a:rPr>
              <a:t>англ.</a:t>
            </a:r>
            <a:r>
              <a:rPr lang="ru-RU" sz="1400" dirty="0" smtClean="0"/>
              <a:t> </a:t>
            </a:r>
            <a:r>
              <a:rPr lang="ru-RU" sz="1400" i="1" dirty="0" err="1" smtClean="0"/>
              <a:t>Revolutionary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Army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of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Dusk</a:t>
            </a:r>
            <a:r>
              <a:rPr lang="ru-RU" sz="1400" dirty="0" smtClean="0"/>
              <a:t>) — </a:t>
            </a:r>
            <a:r>
              <a:rPr lang="ru-RU" sz="1400" dirty="0" err="1" smtClean="0"/>
              <a:t>борятся</a:t>
            </a:r>
            <a:r>
              <a:rPr lang="ru-RU" sz="1400" dirty="0" smtClean="0"/>
              <a:t> за владение т. н. печатями (</a:t>
            </a:r>
            <a:r>
              <a:rPr lang="ru-RU" sz="1400" dirty="0" smtClean="0">
                <a:hlinkClick r:id="rId4" tooltip="Английский язык"/>
              </a:rPr>
              <a:t>англ.</a:t>
            </a:r>
            <a:r>
              <a:rPr lang="ru-RU" sz="1400" dirty="0" smtClean="0"/>
              <a:t> </a:t>
            </a:r>
            <a:r>
              <a:rPr lang="ru-RU" sz="1400" i="1" dirty="0" err="1" smtClean="0"/>
              <a:t>seals</a:t>
            </a:r>
            <a:r>
              <a:rPr lang="ru-RU" sz="1400" dirty="0" smtClean="0"/>
              <a:t>). Каждый достаточно развитый персонаж может записаться для участия в этом </a:t>
            </a:r>
            <a:r>
              <a:rPr lang="ru-RU" sz="1400" dirty="0" err="1" smtClean="0"/>
              <a:t>ивенте</a:t>
            </a:r>
            <a:r>
              <a:rPr lang="ru-RU" sz="1400" dirty="0" smtClean="0"/>
              <a:t> по своему усмотрению, однако решение не записываться может обернуться упущенной выгодой. «Камни печати» (</a:t>
            </a:r>
            <a:r>
              <a:rPr lang="ru-RU" sz="1400" dirty="0" smtClean="0">
                <a:hlinkClick r:id="rId4" tooltip="Английский язык"/>
              </a:rPr>
              <a:t>англ.</a:t>
            </a:r>
            <a:r>
              <a:rPr lang="ru-RU" sz="1400" dirty="0" smtClean="0"/>
              <a:t> </a:t>
            </a:r>
            <a:r>
              <a:rPr lang="ru-RU" sz="1400" i="1" dirty="0" err="1" smtClean="0"/>
              <a:t>seal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stones</a:t>
            </a:r>
            <a:r>
              <a:rPr lang="ru-RU" sz="1400" dirty="0" smtClean="0"/>
              <a:t>) — особые предметы данного </a:t>
            </a:r>
            <a:r>
              <a:rPr lang="ru-RU" sz="1400" dirty="0" err="1" smtClean="0"/>
              <a:t>ивента</a:t>
            </a:r>
            <a:r>
              <a:rPr lang="ru-RU" sz="1400" dirty="0" smtClean="0"/>
              <a:t>, получаемые в качестве вознаграждения за убийство монстров. Эти камни впоследствии можно обменять на древние </a:t>
            </a:r>
            <a:r>
              <a:rPr lang="ru-RU" sz="1400" dirty="0" err="1" smtClean="0"/>
              <a:t>адены</a:t>
            </a:r>
            <a:r>
              <a:rPr lang="ru-RU" sz="1400" dirty="0" smtClean="0"/>
              <a:t> — вторую валюту мира </a:t>
            </a:r>
            <a:r>
              <a:rPr lang="ru-RU" sz="1400" dirty="0" err="1" smtClean="0"/>
              <a:t>Lineage</a:t>
            </a:r>
            <a:r>
              <a:rPr lang="ru-RU" sz="1400" dirty="0" smtClean="0"/>
              <a:t> II.</a:t>
            </a:r>
          </a:p>
          <a:p>
            <a:pPr algn="just"/>
            <a:r>
              <a:rPr lang="ru-RU" sz="1400" dirty="0" smtClean="0"/>
              <a:t>С «Семью печатями» по миру были расставлены множество катакомб (</a:t>
            </a:r>
            <a:r>
              <a:rPr lang="ru-RU" sz="1400" dirty="0" smtClean="0">
                <a:hlinkClick r:id="rId4" tooltip="Английский язык"/>
              </a:rPr>
              <a:t>англ.</a:t>
            </a:r>
            <a:r>
              <a:rPr lang="ru-RU" sz="1400" dirty="0" smtClean="0"/>
              <a:t> </a:t>
            </a:r>
            <a:r>
              <a:rPr lang="ru-RU" sz="1400" i="1" dirty="0" err="1" smtClean="0"/>
              <a:t>catacombs</a:t>
            </a:r>
            <a:r>
              <a:rPr lang="ru-RU" sz="1400" dirty="0" smtClean="0"/>
              <a:t>) и </a:t>
            </a:r>
            <a:r>
              <a:rPr lang="ru-RU" sz="1400" dirty="0" err="1" smtClean="0"/>
              <a:t>некрополисов</a:t>
            </a:r>
            <a:r>
              <a:rPr lang="ru-RU" sz="1400" dirty="0" smtClean="0"/>
              <a:t> (</a:t>
            </a:r>
            <a:r>
              <a:rPr lang="ru-RU" sz="1400" dirty="0" smtClean="0">
                <a:hlinkClick r:id="rId4" tooltip="Английский язык"/>
              </a:rPr>
              <a:t>англ.</a:t>
            </a:r>
            <a:r>
              <a:rPr lang="ru-RU" sz="1400" dirty="0" smtClean="0"/>
              <a:t> </a:t>
            </a:r>
            <a:r>
              <a:rPr lang="ru-RU" sz="1400" i="1" dirty="0" err="1" smtClean="0"/>
              <a:t>necropoli</a:t>
            </a:r>
            <a:r>
              <a:rPr lang="ru-RU" sz="1400" dirty="0" smtClean="0"/>
              <a:t>), для простоты часто называемые общим сокращением «каты» или "</a:t>
            </a:r>
            <a:r>
              <a:rPr lang="ru-RU" sz="1400" dirty="0" err="1" smtClean="0"/>
              <a:t>некры</a:t>
            </a:r>
            <a:r>
              <a:rPr lang="ru-RU" sz="1400" dirty="0" smtClean="0"/>
              <a:t>", в которых и разворачивается действие </a:t>
            </a:r>
            <a:r>
              <a:rPr lang="ru-RU" sz="1400" dirty="0" err="1" smtClean="0"/>
              <a:t>ивента</a:t>
            </a:r>
            <a:r>
              <a:rPr lang="ru-RU" sz="1400" dirty="0" smtClean="0"/>
              <a:t> (то есть там возможно получить «камни»). Войти в «каты» могут только персонажи, записавшиеся для участия в </a:t>
            </a:r>
            <a:r>
              <a:rPr lang="ru-RU" sz="1400" dirty="0" err="1" smtClean="0"/>
              <a:t>ивенте</a:t>
            </a:r>
            <a:r>
              <a:rPr lang="ru-RU" sz="1400" dirty="0" smtClean="0"/>
              <a:t>. Один цикл </a:t>
            </a:r>
            <a:r>
              <a:rPr lang="ru-RU" sz="1400" dirty="0" err="1" smtClean="0"/>
              <a:t>ивента</a:t>
            </a:r>
            <a:r>
              <a:rPr lang="ru-RU" sz="1400" dirty="0" smtClean="0"/>
              <a:t> длится две недели. В течение первой недели, называемой неделей поисков (</a:t>
            </a:r>
            <a:r>
              <a:rPr lang="ru-RU" sz="1400" dirty="0" smtClean="0">
                <a:hlinkClick r:id="rId4" tooltip="Английский язык"/>
              </a:rPr>
              <a:t>англ.</a:t>
            </a:r>
            <a:r>
              <a:rPr lang="ru-RU" sz="1400" dirty="0" smtClean="0"/>
              <a:t> </a:t>
            </a:r>
            <a:r>
              <a:rPr lang="ru-RU" sz="1400" i="1" dirty="0" err="1" smtClean="0"/>
              <a:t>quest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event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period</a:t>
            </a:r>
            <a:r>
              <a:rPr lang="ru-RU" sz="1400" dirty="0" smtClean="0"/>
              <a:t>), игроки соревнуются на «Фестивале тьмы» (</a:t>
            </a:r>
            <a:r>
              <a:rPr lang="ru-RU" sz="1400" dirty="0" smtClean="0">
                <a:hlinkClick r:id="rId4" tooltip="Английский язык"/>
              </a:rPr>
              <a:t>англ.</a:t>
            </a:r>
            <a:r>
              <a:rPr lang="ru-RU" sz="1400" dirty="0" smtClean="0"/>
              <a:t> </a:t>
            </a:r>
            <a:r>
              <a:rPr lang="ru-RU" sz="1400" i="1" dirty="0" err="1" smtClean="0"/>
              <a:t>Festival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of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Darkness</a:t>
            </a:r>
            <a:r>
              <a:rPr lang="ru-RU" sz="1400" dirty="0" smtClean="0"/>
              <a:t>), а также собирают камни и сдают их в копилку своей стороны. Вторая неделя </a:t>
            </a:r>
            <a:r>
              <a:rPr lang="ru-RU" sz="1400" dirty="0" err="1" smtClean="0"/>
              <a:t>ивента</a:t>
            </a:r>
            <a:r>
              <a:rPr lang="ru-RU" sz="1400" dirty="0" smtClean="0"/>
              <a:t> называется неделей действия печатей (</a:t>
            </a:r>
            <a:r>
              <a:rPr lang="ru-RU" sz="1400" dirty="0" smtClean="0">
                <a:hlinkClick r:id="rId4" tooltip="Английский язык"/>
              </a:rPr>
              <a:t>англ.</a:t>
            </a:r>
            <a:r>
              <a:rPr lang="ru-RU" sz="1400" dirty="0" smtClean="0"/>
              <a:t> </a:t>
            </a:r>
            <a:r>
              <a:rPr lang="ru-RU" sz="1400" i="1" dirty="0" err="1" smtClean="0"/>
              <a:t>seal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validation</a:t>
            </a:r>
            <a:r>
              <a:rPr lang="ru-RU" sz="1400" i="1" dirty="0" smtClean="0"/>
              <a:t> </a:t>
            </a:r>
            <a:r>
              <a:rPr lang="ru-RU" sz="1400" i="1" dirty="0" err="1" smtClean="0"/>
              <a:t>period</a:t>
            </a:r>
            <a:r>
              <a:rPr lang="ru-RU" sz="1400" dirty="0" smtClean="0"/>
              <a:t>). В это время победители могут получить древние </a:t>
            </a:r>
            <a:r>
              <a:rPr lang="ru-RU" sz="1400" dirty="0" err="1" smtClean="0"/>
              <a:t>адены</a:t>
            </a:r>
            <a:r>
              <a:rPr lang="ru-RU" sz="1400" dirty="0" smtClean="0"/>
              <a:t> за имеющиеся на руках и сданные на неделе </a:t>
            </a:r>
            <a:r>
              <a:rPr lang="ru-RU" sz="1400" dirty="0" err="1" smtClean="0"/>
              <a:t>соревновнания</a:t>
            </a:r>
            <a:r>
              <a:rPr lang="ru-RU" sz="1400" dirty="0" smtClean="0"/>
              <a:t> камни. Доступ в «катакомбы» и «некрополи» имеет только сторона, владеющая по итогам соревнования соответствующими печатями. Не имеющие права находиться в «катах» игроки принудительно перемещаются наружу при первой встрече с любым монстром.</a:t>
            </a:r>
          </a:p>
          <a:p>
            <a:pPr algn="just"/>
            <a:r>
              <a:rPr lang="ru-RU" sz="1400" dirty="0" smtClean="0"/>
              <a:t>Лорд замка Аден получил возможность летать на огнедышащей </a:t>
            </a:r>
            <a:r>
              <a:rPr lang="ru-RU" sz="1400" dirty="0" err="1" smtClean="0"/>
              <a:t>виверне</a:t>
            </a:r>
            <a:r>
              <a:rPr lang="ru-RU" sz="1400" dirty="0" smtClean="0"/>
              <a:t> (</a:t>
            </a:r>
            <a:r>
              <a:rPr lang="ru-RU" sz="1400" dirty="0" smtClean="0">
                <a:hlinkClick r:id="rId4" tooltip="Английский язык"/>
              </a:rPr>
              <a:t>англ.</a:t>
            </a:r>
            <a:r>
              <a:rPr lang="ru-RU" sz="1400" dirty="0" smtClean="0"/>
              <a:t> </a:t>
            </a:r>
            <a:r>
              <a:rPr lang="ru-RU" sz="1400" i="1" dirty="0" err="1" smtClean="0"/>
              <a:t>wyvern</a:t>
            </a:r>
            <a:r>
              <a:rPr lang="ru-RU" sz="1400" dirty="0" smtClean="0"/>
              <a:t>) — существе из рода драконов (тратя заметные ресурсы на её вызов и поддержание). Введено оружие и броня класса </a:t>
            </a:r>
            <a:r>
              <a:rPr lang="ru-RU" sz="1400" dirty="0" err="1" smtClean="0"/>
              <a:t>A-grade</a:t>
            </a:r>
            <a:r>
              <a:rPr lang="ru-RU" sz="1400" dirty="0" smtClean="0"/>
              <a:t>, а также система </a:t>
            </a:r>
            <a:r>
              <a:rPr lang="ru-RU" sz="1400" dirty="0" err="1" smtClean="0"/>
              <a:t>саб-классов</a:t>
            </a:r>
            <a:r>
              <a:rPr lang="ru-RU" sz="1400" dirty="0" smtClean="0"/>
              <a:t>.</a:t>
            </a:r>
          </a:p>
          <a:p>
            <a:pPr algn="just"/>
            <a:endParaRPr lang="ru-RU" sz="1400" dirty="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0"/>
            <a:ext cx="2928926" cy="13294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6" action="ppaction://hlinksldjump" highlightClick="1"/>
          </p:cNvPr>
          <p:cNvSpPr/>
          <p:nvPr/>
        </p:nvSpPr>
        <p:spPr>
          <a:xfrm>
            <a:off x="8358214" y="6215082"/>
            <a:ext cx="571504" cy="4286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359" y="0"/>
            <a:ext cx="915236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7498080" cy="1143000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b="1" i="1" dirty="0" smtClean="0">
                <a:ln/>
                <a:solidFill>
                  <a:schemeClr val="accent3"/>
                </a:solidFill>
                <a:effectLst/>
              </a:rPr>
              <a:t>Наследники судьбы</a:t>
            </a:r>
            <a:endParaRPr lang="ru-RU" b="1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142984"/>
            <a:ext cx="7498080" cy="48006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Эта часть истории была представлена игрокам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hlinkClick r:id="rId3" tooltip="8 февраля"/>
              </a:rPr>
              <a:t>8 февраля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hlinkClick r:id="rId4" tooltip="2006"/>
              </a:rPr>
              <a:t>2006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 года. В этом обновлении были добавлены новые зоны, предметы, оружие и броня, монстры и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саммоны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. Большим нововведением явились система дворянства и герои. Героем может стать любой дворянин, набравший в серии боев на «великой олимпиаде» (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hlinkClick r:id="rId5" tooltip="Английский язык"/>
              </a:rPr>
              <a:t>англ.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Great</a:t>
            </a:r>
            <a:r>
              <a:rPr lang="ru-RU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Olympiad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) больше очков, чем другие бойцы такого же класса, поэтому в каждом классе может быть только один герой.</a:t>
            </a:r>
          </a:p>
          <a:p>
            <a:pPr algn="just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Другим нововведением, серьезно сказавшимся на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hlinkClick r:id="rId6" tooltip="Геймплей"/>
              </a:rPr>
              <a:t>механике игры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 высокоуровневых персонажей явилось увеличение максимального уровня до 78 и введение «третьих профессий» (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hlinkClick r:id="rId5" tooltip="Английский язык"/>
              </a:rPr>
              <a:t>англ.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third</a:t>
            </a:r>
            <a:r>
              <a:rPr lang="ru-RU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occupation</a:t>
            </a:r>
            <a:r>
              <a:rPr lang="ru-RU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change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), а также смертоносных умений для персонажей, получивших третью профессию. Также были введены оружие и броня нового класса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S-grade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, доступного для персонажей 76 уровня и больше. В то же время для персонажей 1-75 уровней игровая механика изменилась мало.</a:t>
            </a:r>
          </a:p>
          <a:p>
            <a:pPr algn="just"/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5" name="Управляющая кнопка: назад 4">
            <a:hlinkClick r:id="rId7" action="ppaction://hlinksldjump" highlightClick="1"/>
          </p:cNvPr>
          <p:cNvSpPr/>
          <p:nvPr/>
        </p:nvSpPr>
        <p:spPr>
          <a:xfrm>
            <a:off x="8215338" y="6072206"/>
            <a:ext cx="571504" cy="4286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7498080" cy="989034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b="1" i="1" dirty="0" smtClean="0">
                <a:ln/>
                <a:solidFill>
                  <a:schemeClr val="accent3"/>
                </a:solidFill>
                <a:effectLst/>
              </a:rPr>
              <a:t>Клятва крови</a:t>
            </a:r>
            <a:endParaRPr lang="ru-RU" b="1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714356"/>
            <a:ext cx="7498080" cy="5786478"/>
          </a:xfrm>
        </p:spPr>
        <p:txBody>
          <a:bodyPr>
            <a:noAutofit/>
          </a:bodyPr>
          <a:lstStyle/>
          <a:p>
            <a:pPr algn="just"/>
            <a:r>
              <a:rPr lang="ru-RU" sz="1400" dirty="0" smtClean="0">
                <a:latin typeface="Calibri" pitchFamily="34" charset="0"/>
              </a:rPr>
              <a:t>Очередное обновление — Хроники 5 — вышло в свет </a:t>
            </a:r>
            <a:r>
              <a:rPr lang="ru-RU" sz="1400" dirty="0" smtClean="0">
                <a:latin typeface="Calibri" pitchFamily="34" charset="0"/>
                <a:hlinkClick r:id="rId2" tooltip="6 сентября"/>
              </a:rPr>
              <a:t>6 сентября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dirty="0" smtClean="0">
                <a:latin typeface="Calibri" pitchFamily="34" charset="0"/>
                <a:hlinkClick r:id="rId3" tooltip="2006"/>
              </a:rPr>
              <a:t>2006</a:t>
            </a:r>
            <a:r>
              <a:rPr lang="ru-RU" sz="1400" dirty="0" smtClean="0">
                <a:latin typeface="Calibri" pitchFamily="34" charset="0"/>
              </a:rPr>
              <a:t> года. Произошли глубокие изменения в системе кланов. Был повышен максимальный уровень персонажей до 80. Добавлены замки (доступные для осад) около городов Руна и </a:t>
            </a:r>
            <a:r>
              <a:rPr lang="ru-RU" sz="1400" dirty="0" err="1" smtClean="0">
                <a:latin typeface="Calibri" pitchFamily="34" charset="0"/>
              </a:rPr>
              <a:t>Шуттгарт</a:t>
            </a:r>
            <a:r>
              <a:rPr lang="ru-RU" sz="1400" dirty="0" smtClean="0">
                <a:latin typeface="Calibri" pitchFamily="34" charset="0"/>
              </a:rPr>
              <a:t>. Представлена концепция «проклятого оружия» (</a:t>
            </a:r>
            <a:r>
              <a:rPr lang="ru-RU" sz="14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cursed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weapon</a:t>
            </a:r>
            <a:r>
              <a:rPr lang="ru-RU" sz="1400" dirty="0" smtClean="0">
                <a:latin typeface="Calibri" pitchFamily="34" charset="0"/>
              </a:rPr>
              <a:t>) и первый его представитель — Демонический Меч </a:t>
            </a:r>
            <a:r>
              <a:rPr lang="ru-RU" sz="1400" dirty="0" err="1" smtClean="0">
                <a:latin typeface="Calibri" pitchFamily="34" charset="0"/>
              </a:rPr>
              <a:t>Зариче</a:t>
            </a:r>
            <a:r>
              <a:rPr lang="ru-RU" sz="1400" dirty="0" smtClean="0">
                <a:latin typeface="Calibri" pitchFamily="34" charset="0"/>
              </a:rPr>
              <a:t> (</a:t>
            </a:r>
            <a:r>
              <a:rPr lang="ru-RU" sz="14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Demonic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Sword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Zariche</a:t>
            </a:r>
            <a:r>
              <a:rPr lang="ru-RU" sz="1400" dirty="0" smtClean="0">
                <a:latin typeface="Calibri" pitchFamily="34" charset="0"/>
              </a:rPr>
              <a:t>).</a:t>
            </a:r>
          </a:p>
          <a:p>
            <a:pPr algn="just"/>
            <a:r>
              <a:rPr lang="ru-RU" sz="1400" dirty="0" smtClean="0">
                <a:latin typeface="Calibri" pitchFamily="34" charset="0"/>
              </a:rPr>
              <a:t>Главным изменением в клановой системе стало увеличение максимального уровня клана до 8. При этом на 8 уровне общая численность клана увеличена с 40 до 140 человек. Для этого в клан введены новые структуры — два «отряда королевской стражи» (</a:t>
            </a:r>
            <a:r>
              <a:rPr lang="ru-RU" sz="14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royal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guards</a:t>
            </a:r>
            <a:r>
              <a:rPr lang="ru-RU" sz="1400" dirty="0" smtClean="0">
                <a:latin typeface="Calibri" pitchFamily="34" charset="0"/>
              </a:rPr>
              <a:t>), четыре «ордена рыцарей» (</a:t>
            </a:r>
            <a:r>
              <a:rPr lang="ru-RU" sz="14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order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of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knights</a:t>
            </a:r>
            <a:r>
              <a:rPr lang="ru-RU" sz="1400" dirty="0" smtClean="0">
                <a:latin typeface="Calibri" pitchFamily="34" charset="0"/>
              </a:rPr>
              <a:t>), а также «академия» (</a:t>
            </a:r>
            <a:r>
              <a:rPr lang="ru-RU" sz="14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academy</a:t>
            </a:r>
            <a:r>
              <a:rPr lang="ru-RU" sz="1400" i="1" dirty="0" smtClean="0">
                <a:latin typeface="Calibri" pitchFamily="34" charset="0"/>
              </a:rPr>
              <a:t>)</a:t>
            </a:r>
            <a:r>
              <a:rPr lang="ru-RU" sz="1400" dirty="0" smtClean="0">
                <a:latin typeface="Calibri" pitchFamily="34" charset="0"/>
              </a:rPr>
              <a:t> — специальное подразделение для персонажей, не получивших вторую профессию. Также были представлены «очки репутации клана» (</a:t>
            </a:r>
            <a:r>
              <a:rPr lang="ru-RU" sz="14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clan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reputation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points</a:t>
            </a:r>
            <a:r>
              <a:rPr lang="ru-RU" sz="1400" dirty="0" smtClean="0">
                <a:latin typeface="Calibri" pitchFamily="34" charset="0"/>
              </a:rPr>
              <a:t>, «</a:t>
            </a:r>
            <a:r>
              <a:rPr lang="ru-RU" sz="1400" dirty="0" err="1" smtClean="0">
                <a:latin typeface="Calibri" pitchFamily="34" charset="0"/>
              </a:rPr>
              <a:t>кланпоинты</a:t>
            </a:r>
            <a:r>
              <a:rPr lang="ru-RU" sz="1400" dirty="0" smtClean="0">
                <a:latin typeface="Calibri" pitchFamily="34" charset="0"/>
              </a:rPr>
              <a:t>», «КП»), которые нужны для увеличения уровня клана, а также для покупки и активации новых пассивных «клановых» </a:t>
            </a:r>
            <a:r>
              <a:rPr lang="ru-RU" sz="1400" dirty="0" err="1" smtClean="0">
                <a:latin typeface="Calibri" pitchFamily="34" charset="0"/>
              </a:rPr>
              <a:t>скиллов</a:t>
            </a:r>
            <a:r>
              <a:rPr lang="ru-RU" sz="1400" dirty="0" smtClean="0">
                <a:latin typeface="Calibri" pitchFamily="34" charset="0"/>
              </a:rPr>
              <a:t>, для создания новых структур (кроме академии — она даётся любому клану 5 уровня бесплатно). «</a:t>
            </a:r>
            <a:r>
              <a:rPr lang="ru-RU" sz="1400" dirty="0" err="1" smtClean="0">
                <a:latin typeface="Calibri" pitchFamily="34" charset="0"/>
              </a:rPr>
              <a:t>Кланпоинты</a:t>
            </a:r>
            <a:r>
              <a:rPr lang="ru-RU" sz="1400" dirty="0" smtClean="0">
                <a:latin typeface="Calibri" pitchFamily="34" charset="0"/>
              </a:rPr>
              <a:t>» можно получить за каждого выпускника академии, за захват замка или клановой обители, за каждого убитого врага в ходе клановой войны, путем выполнения особых </a:t>
            </a:r>
            <a:r>
              <a:rPr lang="ru-RU" sz="1400" dirty="0" err="1" smtClean="0">
                <a:latin typeface="Calibri" pitchFamily="34" charset="0"/>
              </a:rPr>
              <a:t>квестов</a:t>
            </a:r>
            <a:r>
              <a:rPr lang="ru-RU" sz="1400" dirty="0" smtClean="0">
                <a:latin typeface="Calibri" pitchFamily="34" charset="0"/>
              </a:rPr>
              <a:t>. Однако, это улучшение сопровождает уменьшение роли альянсов — теперь каждый альянс вмещает максимум 3 клана вместо прежних 12.</a:t>
            </a:r>
          </a:p>
          <a:p>
            <a:pPr algn="just"/>
            <a:r>
              <a:rPr lang="ru-RU" sz="1400" dirty="0" smtClean="0">
                <a:latin typeface="Calibri" pitchFamily="34" charset="0"/>
              </a:rPr>
              <a:t>Введено более 50 новых умений для игроков, начиная с 55 уровня, а также пересмотрены многие умения. При этом ощутимо «улучшены» все </a:t>
            </a:r>
            <a:r>
              <a:rPr lang="ru-RU" sz="1400" dirty="0" err="1" smtClean="0">
                <a:latin typeface="Calibri" pitchFamily="34" charset="0"/>
              </a:rPr>
              <a:t>немагические</a:t>
            </a:r>
            <a:r>
              <a:rPr lang="ru-RU" sz="1400" dirty="0" smtClean="0">
                <a:latin typeface="Calibri" pitchFamily="34" charset="0"/>
              </a:rPr>
              <a:t> классы, особенно это коснулось классов ближнего боя. В то же время многие заклинания боевых магов были значительно ослаблены. Герои же получили сильнейшие умения, способные полностью изменить ход боя. Использование этих умений возможно только на основной профессии персонажа.</a:t>
            </a:r>
          </a:p>
          <a:p>
            <a:pPr algn="just"/>
            <a:r>
              <a:rPr lang="ru-RU" sz="1400" dirty="0" smtClean="0">
                <a:latin typeface="Calibri" pitchFamily="34" charset="0"/>
              </a:rPr>
              <a:t>Еще одно нововведение — «кристаллы жизни» (</a:t>
            </a:r>
            <a:r>
              <a:rPr lang="ru-RU" sz="14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life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crystals</a:t>
            </a:r>
            <a:r>
              <a:rPr lang="ru-RU" sz="1400" dirty="0" smtClean="0">
                <a:latin typeface="Calibri" pitchFamily="34" charset="0"/>
              </a:rPr>
              <a:t>), получаемые в качестве награды за убийство </a:t>
            </a:r>
            <a:r>
              <a:rPr lang="ru-RU" sz="1400" dirty="0" err="1" smtClean="0">
                <a:latin typeface="Calibri" pitchFamily="34" charset="0"/>
                <a:hlinkClick r:id="rId5" tooltip="Босс (компьютерные игры)"/>
              </a:rPr>
              <a:t>рейд-боссов</a:t>
            </a:r>
            <a:r>
              <a:rPr lang="ru-RU" sz="1400" dirty="0" smtClean="0">
                <a:latin typeface="Calibri" pitchFamily="34" charset="0"/>
              </a:rPr>
              <a:t> (</a:t>
            </a:r>
            <a:r>
              <a:rPr lang="ru-RU" sz="1400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sz="1400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raid</a:t>
            </a:r>
            <a:r>
              <a:rPr lang="ru-RU" sz="1400" i="1" dirty="0" smtClean="0">
                <a:latin typeface="Calibri" pitchFamily="34" charset="0"/>
              </a:rPr>
              <a:t> </a:t>
            </a:r>
            <a:r>
              <a:rPr lang="ru-RU" sz="1400" i="1" dirty="0" err="1" smtClean="0">
                <a:latin typeface="Calibri" pitchFamily="34" charset="0"/>
              </a:rPr>
              <a:t>bosses</a:t>
            </a:r>
            <a:r>
              <a:rPr lang="ru-RU" sz="1400" dirty="0" smtClean="0">
                <a:latin typeface="Calibri" pitchFamily="34" charset="0"/>
              </a:rPr>
              <a:t>). Эти кристаллы можно обменять</a:t>
            </a:r>
            <a:r>
              <a:rPr lang="ru-RU" sz="1400" baseline="30000" dirty="0" smtClean="0">
                <a:latin typeface="Calibri" pitchFamily="34" charset="0"/>
                <a:hlinkClick r:id="rId6"/>
              </a:rPr>
              <a:t>[18]</a:t>
            </a:r>
            <a:r>
              <a:rPr lang="ru-RU" sz="1400" dirty="0" smtClean="0">
                <a:latin typeface="Calibri" pitchFamily="34" charset="0"/>
              </a:rPr>
              <a:t> у </a:t>
            </a:r>
            <a:r>
              <a:rPr lang="ru-RU" sz="1400" dirty="0" smtClean="0">
                <a:latin typeface="Calibri" pitchFamily="34" charset="0"/>
                <a:hlinkClick r:id="rId7" tooltip="NPC"/>
              </a:rPr>
              <a:t>NPC</a:t>
            </a:r>
            <a:r>
              <a:rPr lang="ru-RU" sz="1400" dirty="0" smtClean="0">
                <a:latin typeface="Calibri" pitchFamily="34" charset="0"/>
              </a:rPr>
              <a:t> на броню.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440254" y="1"/>
            <a:ext cx="703745" cy="857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9" action="ppaction://hlinksldjump" highlightClick="1"/>
          </p:cNvPr>
          <p:cNvSpPr/>
          <p:nvPr/>
        </p:nvSpPr>
        <p:spPr>
          <a:xfrm>
            <a:off x="8429652" y="6215082"/>
            <a:ext cx="571504" cy="4286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428604"/>
            <a:ext cx="7498080" cy="1143000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sz="6600" b="1" i="1" dirty="0" smtClean="0">
                <a:ln/>
                <a:solidFill>
                  <a:schemeClr val="accent3"/>
                </a:solidFill>
                <a:effectLst/>
              </a:rPr>
              <a:t>Интерлюдия</a:t>
            </a:r>
            <a:endParaRPr lang="ru-RU" sz="6600" b="1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2057400"/>
            <a:ext cx="7498080" cy="4800600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ru-RU" dirty="0" smtClean="0">
                <a:latin typeface="Calibri" pitchFamily="34" charset="0"/>
                <a:hlinkClick r:id="rId2" tooltip="11 апреля"/>
              </a:rPr>
              <a:t>11-го апреля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ru-RU" dirty="0" smtClean="0">
                <a:latin typeface="Calibri" pitchFamily="34" charset="0"/>
                <a:hlinkClick r:id="rId3" tooltip="2007"/>
              </a:rPr>
              <a:t>2007</a:t>
            </a:r>
            <a:r>
              <a:rPr lang="ru-RU" dirty="0" smtClean="0">
                <a:latin typeface="Calibri" pitchFamily="34" charset="0"/>
              </a:rPr>
              <a:t> года на европейских и американских игровых серверах была запущена 6-я часть игры. Эта часть символизирует окончание «хроник хаоса» и начало новой саги. Она называется «антрактом» или «интерлюдией» (</a:t>
            </a:r>
            <a:r>
              <a:rPr lang="ru-RU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ru-RU" i="1" dirty="0" err="1" smtClean="0">
                <a:latin typeface="Calibri" pitchFamily="34" charset="0"/>
              </a:rPr>
              <a:t>Interlude</a:t>
            </a:r>
            <a:r>
              <a:rPr lang="ru-RU" dirty="0" smtClean="0">
                <a:latin typeface="Calibri" pitchFamily="34" charset="0"/>
              </a:rPr>
              <a:t>). Полное название </a:t>
            </a:r>
            <a:r>
              <a:rPr lang="ru-RU" dirty="0" err="1" smtClean="0">
                <a:latin typeface="Calibri" pitchFamily="34" charset="0"/>
                <a:hlinkClick r:id="rId5" tooltip="Компьютерный сленг"/>
              </a:rPr>
              <a:t>апдейта</a:t>
            </a:r>
            <a:r>
              <a:rPr lang="ru-RU" dirty="0" smtClean="0">
                <a:latin typeface="Calibri" pitchFamily="34" charset="0"/>
              </a:rPr>
              <a:t> (</a:t>
            </a:r>
            <a:r>
              <a:rPr lang="ru-RU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ru-RU" i="1" dirty="0" err="1" smtClean="0">
                <a:latin typeface="Calibri" pitchFamily="34" charset="0"/>
              </a:rPr>
              <a:t>update</a:t>
            </a:r>
            <a:r>
              <a:rPr lang="ru-RU" dirty="0" smtClean="0">
                <a:latin typeface="Calibri" pitchFamily="34" charset="0"/>
              </a:rPr>
              <a:t>) — «</a:t>
            </a:r>
            <a:r>
              <a:rPr lang="ru-RU" dirty="0" err="1" smtClean="0">
                <a:latin typeface="Calibri" pitchFamily="34" charset="0"/>
              </a:rPr>
              <a:t>Interlude</a:t>
            </a:r>
            <a:r>
              <a:rPr lang="ru-RU" dirty="0" smtClean="0">
                <a:latin typeface="Calibri" pitchFamily="34" charset="0"/>
              </a:rPr>
              <a:t>: </a:t>
            </a:r>
            <a:r>
              <a:rPr lang="ru-RU" dirty="0" err="1" smtClean="0">
                <a:latin typeface="Calibri" pitchFamily="34" charset="0"/>
              </a:rPr>
              <a:t>The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ru-RU" dirty="0" err="1" smtClean="0">
                <a:latin typeface="Calibri" pitchFamily="34" charset="0"/>
              </a:rPr>
              <a:t>Chaotic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ru-RU" dirty="0" err="1" smtClean="0">
                <a:latin typeface="Calibri" pitchFamily="34" charset="0"/>
              </a:rPr>
              <a:t>Throne</a:t>
            </a:r>
            <a:r>
              <a:rPr lang="ru-RU" dirty="0" smtClean="0">
                <a:latin typeface="Calibri" pitchFamily="34" charset="0"/>
              </a:rPr>
              <a:t>».</a:t>
            </a:r>
          </a:p>
          <a:p>
            <a:pPr algn="just"/>
            <a:r>
              <a:rPr lang="ru-RU" dirty="0" smtClean="0">
                <a:latin typeface="Calibri" pitchFamily="34" charset="0"/>
              </a:rPr>
              <a:t>Разработчики игры ввели 60 новых </a:t>
            </a:r>
            <a:r>
              <a:rPr lang="ru-RU" dirty="0" err="1" smtClean="0">
                <a:latin typeface="Calibri" pitchFamily="34" charset="0"/>
              </a:rPr>
              <a:t>скиллов</a:t>
            </a:r>
            <a:r>
              <a:rPr lang="ru-RU" dirty="0" smtClean="0">
                <a:latin typeface="Calibri" pitchFamily="34" charset="0"/>
              </a:rPr>
              <a:t> (умений, </a:t>
            </a:r>
            <a:r>
              <a:rPr lang="ru-RU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ru-RU" i="1" dirty="0" err="1" smtClean="0">
                <a:latin typeface="Calibri" pitchFamily="34" charset="0"/>
              </a:rPr>
              <a:t>skill</a:t>
            </a:r>
            <a:r>
              <a:rPr lang="ru-RU" dirty="0" smtClean="0">
                <a:latin typeface="Calibri" pitchFamily="34" charset="0"/>
              </a:rPr>
              <a:t>), 51 для персонажей выше 76 уровня, и 9 для персонажей выше 56 уровня. Произошли ставшие обычными правки текущих </a:t>
            </a:r>
            <a:r>
              <a:rPr lang="ru-RU" dirty="0" err="1" smtClean="0">
                <a:latin typeface="Calibri" pitchFamily="34" charset="0"/>
              </a:rPr>
              <a:t>скиллов</a:t>
            </a:r>
            <a:r>
              <a:rPr lang="ru-RU" dirty="0" smtClean="0">
                <a:latin typeface="Calibri" pitchFamily="34" charset="0"/>
              </a:rPr>
              <a:t>. Из экипировки персонажей появились новые маски и оружие, в том числе «призрачные», исчезающие по прошествии определённого времени, но и </a:t>
            </a:r>
            <a:r>
              <a:rPr lang="ru-RU" dirty="0" err="1" smtClean="0">
                <a:latin typeface="Calibri" pitchFamily="34" charset="0"/>
              </a:rPr>
              <a:t>сто́ящие</a:t>
            </a:r>
            <a:r>
              <a:rPr lang="ru-RU" dirty="0" smtClean="0">
                <a:latin typeface="Calibri" pitchFamily="34" charset="0"/>
              </a:rPr>
              <a:t> относительно дёшево.</a:t>
            </a:r>
          </a:p>
          <a:p>
            <a:pPr algn="just"/>
            <a:r>
              <a:rPr lang="ru-RU" dirty="0" smtClean="0">
                <a:latin typeface="Calibri" pitchFamily="34" charset="0"/>
              </a:rPr>
              <a:t>Нововведение коснулось системы улучшения оружия — в него можно вставлять особые камни ЛС (</a:t>
            </a:r>
            <a:r>
              <a:rPr lang="ru-RU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ru-RU" i="1" dirty="0" err="1" smtClean="0">
                <a:latin typeface="Calibri" pitchFamily="34" charset="0"/>
              </a:rPr>
              <a:t>Life</a:t>
            </a:r>
            <a:r>
              <a:rPr lang="ru-RU" i="1" dirty="0" smtClean="0">
                <a:latin typeface="Calibri" pitchFamily="34" charset="0"/>
              </a:rPr>
              <a:t> </a:t>
            </a:r>
            <a:r>
              <a:rPr lang="ru-RU" i="1" dirty="0" err="1" smtClean="0">
                <a:latin typeface="Calibri" pitchFamily="34" charset="0"/>
              </a:rPr>
              <a:t>Stone</a:t>
            </a:r>
            <a:r>
              <a:rPr lang="ru-RU" i="1" dirty="0" smtClean="0">
                <a:latin typeface="Calibri" pitchFamily="34" charset="0"/>
              </a:rPr>
              <a:t> - LS</a:t>
            </a:r>
            <a:r>
              <a:rPr lang="ru-RU" dirty="0" smtClean="0">
                <a:latin typeface="Calibri" pitchFamily="34" charset="0"/>
              </a:rPr>
              <a:t>), выпадающие из монстров, вследствие чего оружию придаются новые свойства.</a:t>
            </a:r>
          </a:p>
          <a:p>
            <a:pPr algn="just"/>
            <a:r>
              <a:rPr lang="ru-RU" dirty="0" smtClean="0">
                <a:latin typeface="Calibri" pitchFamily="34" charset="0"/>
              </a:rPr>
              <a:t>Добавлена новая локация, доисторический остров (</a:t>
            </a:r>
            <a:r>
              <a:rPr lang="ru-RU" dirty="0" smtClean="0">
                <a:latin typeface="Calibri" pitchFamily="34" charset="0"/>
                <a:hlinkClick r:id="rId4" tooltip="Английский язык"/>
              </a:rPr>
              <a:t>англ.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ru-RU" i="1" dirty="0" err="1" smtClean="0">
                <a:latin typeface="Calibri" pitchFamily="34" charset="0"/>
              </a:rPr>
              <a:t>Primeval</a:t>
            </a:r>
            <a:r>
              <a:rPr lang="ru-RU" i="1" dirty="0" smtClean="0">
                <a:latin typeface="Calibri" pitchFamily="34" charset="0"/>
              </a:rPr>
              <a:t> </a:t>
            </a:r>
            <a:r>
              <a:rPr lang="ru-RU" i="1" dirty="0" err="1" smtClean="0">
                <a:latin typeface="Calibri" pitchFamily="34" charset="0"/>
              </a:rPr>
              <a:t>Isle</a:t>
            </a:r>
            <a:r>
              <a:rPr lang="ru-RU" dirty="0" smtClean="0">
                <a:latin typeface="Calibri" pitchFamily="34" charset="0"/>
              </a:rPr>
              <a:t>), населённый могущественными динозаврами. </a:t>
            </a:r>
            <a:r>
              <a:rPr lang="ru-RU" dirty="0" smtClean="0">
                <a:latin typeface="Calibri" pitchFamily="34" charset="0"/>
                <a:hlinkClick r:id="rId6" tooltip="Искусственный интеллект"/>
              </a:rPr>
              <a:t>ИИ</a:t>
            </a:r>
            <a:r>
              <a:rPr lang="ru-RU" dirty="0" smtClean="0">
                <a:latin typeface="Calibri" pitchFamily="34" charset="0"/>
              </a:rPr>
              <a:t> монстров был подвергнут переработке, а также была введена система дуэлей между игровыми персонажами наподобие системы дуэлей в </a:t>
            </a:r>
            <a:r>
              <a:rPr lang="ru-RU" dirty="0" err="1" smtClean="0">
                <a:latin typeface="Calibri" pitchFamily="34" charset="0"/>
              </a:rPr>
              <a:t>World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ru-RU" dirty="0" err="1" smtClean="0">
                <a:latin typeface="Calibri" pitchFamily="34" charset="0"/>
              </a:rPr>
              <a:t>of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ru-RU" dirty="0" err="1" smtClean="0">
                <a:latin typeface="Calibri" pitchFamily="34" charset="0"/>
              </a:rPr>
              <a:t>Warcraft</a:t>
            </a:r>
            <a:r>
              <a:rPr lang="ru-RU" dirty="0" smtClean="0">
                <a:latin typeface="Calibri" pitchFamily="34" charset="0"/>
              </a:rPr>
              <a:t>. Это полноценное </a:t>
            </a:r>
            <a:r>
              <a:rPr lang="ru-RU" dirty="0" err="1" smtClean="0">
                <a:latin typeface="Calibri" pitchFamily="34" charset="0"/>
              </a:rPr>
              <a:t>PvP</a:t>
            </a:r>
            <a:r>
              <a:rPr lang="ru-RU" dirty="0" smtClean="0">
                <a:latin typeface="Calibri" pitchFamily="34" charset="0"/>
              </a:rPr>
              <a:t>, но проигравший не погибает, а остается с 1..10 единицами здоровья.</a:t>
            </a:r>
            <a:endParaRPr lang="ru-RU" dirty="0">
              <a:latin typeface="Calibri" pitchFamily="34" charset="0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15074" y="-1"/>
            <a:ext cx="2928926" cy="2196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8" action="ppaction://hlinksldjump" highlightClick="1"/>
          </p:cNvPr>
          <p:cNvSpPr/>
          <p:nvPr/>
        </p:nvSpPr>
        <p:spPr>
          <a:xfrm>
            <a:off x="8429652" y="6286520"/>
            <a:ext cx="571504" cy="4286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b="1" i="1" dirty="0" smtClean="0">
                <a:ln/>
                <a:solidFill>
                  <a:schemeClr val="accent3"/>
                </a:solidFill>
                <a:effectLst/>
              </a:rPr>
              <a:t>Первый трон: </a:t>
            </a:r>
            <a:r>
              <a:rPr lang="ru-RU" b="1" i="1" dirty="0" err="1" smtClean="0">
                <a:ln/>
                <a:solidFill>
                  <a:schemeClr val="accent3"/>
                </a:solidFill>
                <a:effectLst/>
              </a:rPr>
              <a:t>Камаэль</a:t>
            </a:r>
            <a:endParaRPr lang="ru-RU" b="1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2057400"/>
            <a:ext cx="8143900" cy="4800600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Calibri" pitchFamily="34" charset="0"/>
              </a:rPr>
              <a:t>Официальный запуск дополнения в Америке и Европе состоялся </a:t>
            </a:r>
            <a:r>
              <a:rPr lang="ru-RU" sz="1800" dirty="0" smtClean="0">
                <a:latin typeface="Calibri" pitchFamily="34" charset="0"/>
                <a:hlinkClick r:id="rId2" tooltip="10 декабря"/>
              </a:rPr>
              <a:t>10 декабря</a:t>
            </a:r>
            <a:r>
              <a:rPr lang="ru-RU" sz="1800" dirty="0" smtClean="0">
                <a:latin typeface="Calibri" pitchFamily="34" charset="0"/>
              </a:rPr>
              <a:t> </a:t>
            </a:r>
            <a:r>
              <a:rPr lang="ru-RU" sz="1800" dirty="0" smtClean="0">
                <a:latin typeface="Calibri" pitchFamily="34" charset="0"/>
                <a:hlinkClick r:id="rId3" tooltip="2007"/>
              </a:rPr>
              <a:t>2007</a:t>
            </a:r>
            <a:r>
              <a:rPr lang="ru-RU" sz="1800" dirty="0" smtClean="0">
                <a:latin typeface="Calibri" pitchFamily="34" charset="0"/>
              </a:rPr>
              <a:t> г.</a:t>
            </a:r>
          </a:p>
          <a:p>
            <a:r>
              <a:rPr lang="ru-RU" sz="1800" dirty="0" smtClean="0">
                <a:latin typeface="Calibri" pitchFamily="34" charset="0"/>
              </a:rPr>
              <a:t>Главная новость — появление однокрылой, тёмной по природе, расы </a:t>
            </a:r>
            <a:r>
              <a:rPr lang="ru-RU" sz="1800" dirty="0" err="1" smtClean="0">
                <a:latin typeface="Calibri" pitchFamily="34" charset="0"/>
              </a:rPr>
              <a:t>камаэль</a:t>
            </a:r>
            <a:r>
              <a:rPr lang="ru-RU" sz="1800" dirty="0" smtClean="0">
                <a:latin typeface="Calibri" pitchFamily="34" charset="0"/>
              </a:rPr>
              <a:t>. Расе </a:t>
            </a:r>
            <a:r>
              <a:rPr lang="ru-RU" sz="1800" dirty="0" err="1" smtClean="0">
                <a:latin typeface="Calibri" pitchFamily="34" charset="0"/>
              </a:rPr>
              <a:t>камаэль</a:t>
            </a:r>
            <a:r>
              <a:rPr lang="ru-RU" sz="1800" dirty="0" smtClean="0">
                <a:latin typeface="Calibri" pitchFamily="34" charset="0"/>
              </a:rPr>
              <a:t> свойственны экзотические черты, отличающие их от уже существовавших в игровом мире. К примеру, они жёстко ограничены в выборе профессий и </a:t>
            </a:r>
            <a:r>
              <a:rPr lang="ru-RU" sz="1800" dirty="0" err="1" smtClean="0">
                <a:latin typeface="Calibri" pitchFamily="34" charset="0"/>
              </a:rPr>
              <a:t>саб-классов</a:t>
            </a:r>
            <a:r>
              <a:rPr lang="ru-RU" sz="1800" dirty="0" smtClean="0">
                <a:latin typeface="Calibri" pitchFamily="34" charset="0"/>
              </a:rPr>
              <a:t> по мере развития.</a:t>
            </a:r>
          </a:p>
          <a:p>
            <a:r>
              <a:rPr lang="ru-RU" sz="1800" dirty="0" smtClean="0">
                <a:latin typeface="Calibri" pitchFamily="34" charset="0"/>
              </a:rPr>
              <a:t>Новые территории включают родную «деревню» </a:t>
            </a:r>
            <a:r>
              <a:rPr lang="ru-RU" sz="1800" dirty="0" err="1" smtClean="0">
                <a:latin typeface="Calibri" pitchFamily="34" charset="0"/>
              </a:rPr>
              <a:t>камаэль</a:t>
            </a:r>
            <a:r>
              <a:rPr lang="ru-RU" sz="1800" dirty="0" smtClean="0">
                <a:latin typeface="Calibri" pitchFamily="34" charset="0"/>
              </a:rPr>
              <a:t>, локацию под названием </a:t>
            </a:r>
            <a:r>
              <a:rPr lang="ru-RU" sz="1800" dirty="0" err="1" smtClean="0">
                <a:latin typeface="Calibri" pitchFamily="34" charset="0"/>
              </a:rPr>
              <a:t>Isle</a:t>
            </a:r>
            <a:r>
              <a:rPr lang="ru-RU" sz="1800" dirty="0" smtClean="0">
                <a:latin typeface="Calibri" pitchFamily="34" charset="0"/>
              </a:rPr>
              <a:t> </a:t>
            </a:r>
            <a:r>
              <a:rPr lang="ru-RU" sz="1800" dirty="0" err="1" smtClean="0">
                <a:latin typeface="Calibri" pitchFamily="34" charset="0"/>
              </a:rPr>
              <a:t>of</a:t>
            </a:r>
            <a:r>
              <a:rPr lang="ru-RU" sz="1800" dirty="0" smtClean="0">
                <a:latin typeface="Calibri" pitchFamily="34" charset="0"/>
              </a:rPr>
              <a:t> </a:t>
            </a:r>
            <a:r>
              <a:rPr lang="ru-RU" sz="1800" dirty="0" err="1" smtClean="0">
                <a:latin typeface="Calibri" pitchFamily="34" charset="0"/>
              </a:rPr>
              <a:t>Souls</a:t>
            </a:r>
            <a:r>
              <a:rPr lang="ru-RU" sz="1800" dirty="0" smtClean="0">
                <a:latin typeface="Calibri" pitchFamily="34" charset="0"/>
              </a:rPr>
              <a:t> (</a:t>
            </a:r>
            <a:r>
              <a:rPr lang="ru-RU" sz="1800" dirty="0" smtClean="0">
                <a:latin typeface="Calibri" pitchFamily="34" charset="0"/>
                <a:hlinkClick r:id="rId4" tooltip="Русский язык"/>
              </a:rPr>
              <a:t>русск.</a:t>
            </a:r>
            <a:r>
              <a:rPr lang="ru-RU" sz="1800" dirty="0" smtClean="0">
                <a:latin typeface="Calibri" pitchFamily="34" charset="0"/>
              </a:rPr>
              <a:t> </a:t>
            </a:r>
            <a:r>
              <a:rPr lang="ru-RU" sz="1800" i="1" dirty="0" smtClean="0">
                <a:latin typeface="Calibri" pitchFamily="34" charset="0"/>
              </a:rPr>
              <a:t>остров душ</a:t>
            </a:r>
            <a:r>
              <a:rPr lang="ru-RU" sz="1800" dirty="0" smtClean="0">
                <a:latin typeface="Calibri" pitchFamily="34" charset="0"/>
              </a:rPr>
              <a:t>). Появились крепости, которым предстоит скрасить будни кланов и альянсов, не готовых тягаться за замки. Добавлена возможность придания </a:t>
            </a:r>
            <a:r>
              <a:rPr lang="ru-RU" sz="1800" dirty="0" err="1" smtClean="0">
                <a:latin typeface="Calibri" pitchFamily="34" charset="0"/>
              </a:rPr>
              <a:t>holy</a:t>
            </a:r>
            <a:r>
              <a:rPr lang="ru-RU" sz="1800" dirty="0" smtClean="0">
                <a:latin typeface="Calibri" pitchFamily="34" charset="0"/>
              </a:rPr>
              <a:t>/</a:t>
            </a:r>
            <a:r>
              <a:rPr lang="ru-RU" sz="1800" dirty="0" err="1" smtClean="0">
                <a:latin typeface="Calibri" pitchFamily="34" charset="0"/>
              </a:rPr>
              <a:t>unholy</a:t>
            </a:r>
            <a:r>
              <a:rPr lang="ru-RU" sz="1800" dirty="0" smtClean="0">
                <a:latin typeface="Calibri" pitchFamily="34" charset="0"/>
              </a:rPr>
              <a:t> и стихийных атрибутов (</a:t>
            </a:r>
            <a:r>
              <a:rPr lang="ru-RU" sz="1800" dirty="0" smtClean="0">
                <a:latin typeface="Calibri" pitchFamily="34" charset="0"/>
                <a:hlinkClick r:id="rId5" tooltip="Английский язык"/>
              </a:rPr>
              <a:t>англ.</a:t>
            </a:r>
            <a:r>
              <a:rPr lang="ru-RU" sz="1800" dirty="0" smtClean="0">
                <a:latin typeface="Calibri" pitchFamily="34" charset="0"/>
              </a:rPr>
              <a:t> </a:t>
            </a:r>
            <a:r>
              <a:rPr lang="ru-RU" sz="1800" i="1" dirty="0" err="1" smtClean="0">
                <a:latin typeface="Calibri" pitchFamily="34" charset="0"/>
              </a:rPr>
              <a:t>elemental</a:t>
            </a:r>
            <a:r>
              <a:rPr lang="ru-RU" sz="1800" i="1" dirty="0" smtClean="0">
                <a:latin typeface="Calibri" pitchFamily="34" charset="0"/>
              </a:rPr>
              <a:t> </a:t>
            </a:r>
            <a:r>
              <a:rPr lang="ru-RU" sz="1800" i="1" dirty="0" err="1" smtClean="0">
                <a:latin typeface="Calibri" pitchFamily="34" charset="0"/>
              </a:rPr>
              <a:t>attributes</a:t>
            </a:r>
            <a:r>
              <a:rPr lang="ru-RU" sz="1800" dirty="0" smtClean="0">
                <a:latin typeface="Calibri" pitchFamily="34" charset="0"/>
              </a:rPr>
              <a:t>) высокоуровневой экипировке. Персонажам, достигшим 80-го уровня, предназначены нововведенные наборы брони, оружие и бижутерия. Улучшена графика и переработан интерфейс.</a:t>
            </a:r>
          </a:p>
          <a:p>
            <a:endParaRPr lang="ru-RU" sz="1800" dirty="0">
              <a:latin typeface="Calibri" pitchFamily="34" charset="0"/>
            </a:endParaRPr>
          </a:p>
        </p:txBody>
      </p:sp>
      <p:pic>
        <p:nvPicPr>
          <p:cNvPr id="6146" name="Picture 2" descr="C:\Documents and Settings\Александр\Рабочий стол\111111111111111111111111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65226" y="0"/>
            <a:ext cx="1678774" cy="2143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7" action="ppaction://hlinksldjump" highlightClick="1"/>
          </p:cNvPr>
          <p:cNvSpPr/>
          <p:nvPr/>
        </p:nvSpPr>
        <p:spPr>
          <a:xfrm>
            <a:off x="7572396" y="6286520"/>
            <a:ext cx="571504" cy="4286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n-US" b="1" dirty="0" smtClean="0">
                <a:ln/>
                <a:solidFill>
                  <a:schemeClr val="accent3"/>
                </a:solidFill>
                <a:effectLst/>
              </a:rPr>
              <a:t>The 2nd Throne: </a:t>
            </a:r>
            <a:r>
              <a:rPr lang="en-US" b="1" dirty="0" err="1" smtClean="0">
                <a:ln/>
                <a:solidFill>
                  <a:schemeClr val="accent3"/>
                </a:solidFill>
                <a:effectLst/>
              </a:rPr>
              <a:t>Gracia</a:t>
            </a:r>
            <a:endParaRPr lang="ru-RU" b="1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00166" y="1214422"/>
            <a:ext cx="7498080" cy="4800600"/>
          </a:xfrm>
        </p:spPr>
        <p:txBody>
          <a:bodyPr>
            <a:normAutofit fontScale="40000" lnSpcReduction="20000"/>
          </a:bodyPr>
          <a:lstStyle/>
          <a:p>
            <a:r>
              <a:rPr lang="ru-RU" dirty="0" smtClean="0"/>
              <a:t>Обновление «</a:t>
            </a:r>
            <a:r>
              <a:rPr lang="ru-RU" dirty="0" err="1" smtClean="0"/>
              <a:t>Gracia</a:t>
            </a:r>
            <a:r>
              <a:rPr lang="ru-RU" dirty="0" smtClean="0"/>
              <a:t>», вопреки ранее циркулировавшим слухам, изначально запланировано в трех частях (названия частей соответственно </a:t>
            </a:r>
            <a:r>
              <a:rPr lang="ru-RU" dirty="0" err="1" smtClean="0"/>
              <a:t>Part</a:t>
            </a:r>
            <a:r>
              <a:rPr lang="ru-RU" dirty="0" smtClean="0"/>
              <a:t> 1, </a:t>
            </a:r>
            <a:r>
              <a:rPr lang="ru-RU" dirty="0" err="1" smtClean="0"/>
              <a:t>Part</a:t>
            </a:r>
            <a:r>
              <a:rPr lang="ru-RU" dirty="0" smtClean="0"/>
              <a:t> 2, </a:t>
            </a:r>
            <a:r>
              <a:rPr lang="ru-RU" dirty="0" err="1" smtClean="0"/>
              <a:t>Final</a:t>
            </a:r>
            <a:r>
              <a:rPr lang="ru-RU" dirty="0" smtClean="0"/>
              <a:t>). Характерными особенностями каждой части являются следующие особенности:</a:t>
            </a:r>
          </a:p>
          <a:p>
            <a:r>
              <a:rPr lang="ru-RU" b="1" dirty="0" err="1" smtClean="0"/>
              <a:t>Part</a:t>
            </a:r>
            <a:r>
              <a:rPr lang="ru-RU" b="1" dirty="0" smtClean="0"/>
              <a:t> 1</a:t>
            </a:r>
            <a:r>
              <a:rPr lang="ru-RU" dirty="0" smtClean="0"/>
              <a:t> (букв. «часть 1») ввела новую систему помощи новичкам (подразумеваются любые персонажи, не имеющие первую профессию), альтернативный (значительно более быстрый, нежели исторический) способ получения второй профессии, а также так называемую </a:t>
            </a:r>
            <a:r>
              <a:rPr lang="ru-RU" i="1" dirty="0" err="1" smtClean="0"/>
              <a:t>Vitality</a:t>
            </a:r>
            <a:r>
              <a:rPr lang="ru-RU" i="1" dirty="0" smtClean="0"/>
              <a:t> </a:t>
            </a:r>
            <a:r>
              <a:rPr lang="ru-RU" i="1" dirty="0" err="1" smtClean="0"/>
              <a:t>System</a:t>
            </a:r>
            <a:r>
              <a:rPr lang="ru-RU" dirty="0" smtClean="0"/>
              <a:t> («</a:t>
            </a:r>
            <a:r>
              <a:rPr lang="ru-RU" i="1" dirty="0" smtClean="0"/>
              <a:t>жизненную</a:t>
            </a:r>
            <a:r>
              <a:rPr lang="ru-RU" dirty="0" smtClean="0"/>
              <a:t>» систему). Введена </a:t>
            </a:r>
            <a:r>
              <a:rPr lang="ru-RU" dirty="0" err="1" smtClean="0"/>
              <a:t>инстанс-зона</a:t>
            </a:r>
            <a:r>
              <a:rPr lang="ru-RU" dirty="0" smtClean="0"/>
              <a:t> </a:t>
            </a:r>
            <a:r>
              <a:rPr lang="ru-RU" i="1" dirty="0" err="1" smtClean="0"/>
              <a:t>Kamaloka</a:t>
            </a:r>
            <a:r>
              <a:rPr lang="ru-RU" dirty="0" smtClean="0"/>
              <a:t>. Дополнение </a:t>
            </a:r>
            <a:r>
              <a:rPr lang="ru-RU" dirty="0" err="1" smtClean="0"/>
              <a:t>Gracia</a:t>
            </a:r>
            <a:r>
              <a:rPr lang="ru-RU" dirty="0" smtClean="0"/>
              <a:t> </a:t>
            </a:r>
            <a:r>
              <a:rPr lang="ru-RU" dirty="0" err="1" smtClean="0"/>
              <a:t>Part</a:t>
            </a:r>
            <a:r>
              <a:rPr lang="ru-RU" dirty="0" smtClean="0"/>
              <a:t> 1 запущено на всех серверах с </a:t>
            </a:r>
            <a:r>
              <a:rPr lang="ru-RU" dirty="0" smtClean="0">
                <a:hlinkClick r:id="rId2" tooltip="12 августа"/>
              </a:rPr>
              <a:t>12 августа</a:t>
            </a:r>
            <a:r>
              <a:rPr lang="ru-RU" dirty="0" smtClean="0"/>
              <a:t> </a:t>
            </a:r>
            <a:r>
              <a:rPr lang="ru-RU" dirty="0" smtClean="0">
                <a:hlinkClick r:id="rId3" tooltip="2008"/>
              </a:rPr>
              <a:t>2008</a:t>
            </a:r>
            <a:r>
              <a:rPr lang="ru-RU" dirty="0" smtClean="0"/>
              <a:t>.</a:t>
            </a:r>
            <a:r>
              <a:rPr lang="ru-RU" baseline="30000" dirty="0" smtClean="0">
                <a:hlinkClick r:id="rId4"/>
              </a:rPr>
              <a:t>[19]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(англ.) </a:t>
            </a:r>
            <a:r>
              <a:rPr lang="ru-RU" dirty="0" smtClean="0">
                <a:hlinkClick r:id="rId5" tooltip="http://www.lineage2.com/news/gracia_01.html"/>
              </a:rPr>
              <a:t>Список изменений</a:t>
            </a:r>
            <a:r>
              <a:rPr lang="ru-RU" dirty="0" smtClean="0"/>
              <a:t> </a:t>
            </a:r>
          </a:p>
          <a:p>
            <a:pPr lvl="1"/>
            <a:r>
              <a:rPr lang="ru-RU" dirty="0" smtClean="0"/>
              <a:t>Система помощи новичкам включает в себя ряд специальных </a:t>
            </a:r>
            <a:r>
              <a:rPr lang="ru-RU" dirty="0" err="1" smtClean="0"/>
              <a:t>квестов</a:t>
            </a:r>
            <a:r>
              <a:rPr lang="ru-RU" dirty="0" smtClean="0"/>
              <a:t>, специфичных для каждой расы. В результате время получения первой профессии (20 уровень и приблизительно 20…40 % опыта) сократилось с нескольких дней до 1-2 часов. По мнению некоторых игроков, данная система бесполезна для новичков, фактически сдвигая начало игры на 20 уровней: игровая вселенная существенно более сурова к игроку, нежели тепличные условия 3-4 весьма легких для выполнения </a:t>
            </a:r>
            <a:r>
              <a:rPr lang="ru-RU" dirty="0" err="1" smtClean="0"/>
              <a:t>квестов</a:t>
            </a:r>
            <a:r>
              <a:rPr lang="ru-RU" dirty="0" smtClean="0"/>
              <a:t>.</a:t>
            </a:r>
          </a:p>
          <a:p>
            <a:pPr lvl="1"/>
            <a:r>
              <a:rPr lang="ru-RU" dirty="0" smtClean="0"/>
              <a:t>Альтернативный </a:t>
            </a:r>
            <a:r>
              <a:rPr lang="ru-RU" dirty="0" err="1" smtClean="0"/>
              <a:t>квест</a:t>
            </a:r>
            <a:r>
              <a:rPr lang="ru-RU" dirty="0" smtClean="0"/>
              <a:t> на получение второй профессии является формальным (можно выполнить за 5-10 минут) способом купить особые «марки», которые предоставляются </a:t>
            </a:r>
            <a:r>
              <a:rPr lang="ru-RU" i="1" dirty="0" smtClean="0"/>
              <a:t>мастерам</a:t>
            </a:r>
            <a:r>
              <a:rPr lang="ru-RU" dirty="0" smtClean="0"/>
              <a:t> или </a:t>
            </a:r>
            <a:r>
              <a:rPr lang="ru-RU" i="1" dirty="0" smtClean="0"/>
              <a:t>магистрам</a:t>
            </a:r>
            <a:r>
              <a:rPr lang="ru-RU" dirty="0" smtClean="0"/>
              <a:t> при инициации смены профессии. Данный </a:t>
            </a:r>
            <a:r>
              <a:rPr lang="ru-RU" dirty="0" err="1" smtClean="0"/>
              <a:t>квест</a:t>
            </a:r>
            <a:r>
              <a:rPr lang="ru-RU" dirty="0" smtClean="0"/>
              <a:t> не отменяет традиционную серию из трех </a:t>
            </a:r>
            <a:r>
              <a:rPr lang="ru-RU" dirty="0" err="1" smtClean="0"/>
              <a:t>квестов</a:t>
            </a:r>
            <a:r>
              <a:rPr lang="ru-RU" dirty="0" smtClean="0"/>
              <a:t>, индивидуальную для каждой второй профессии, у игроков есть выбор: потратить 3 миллиона </a:t>
            </a:r>
            <a:r>
              <a:rPr lang="ru-RU" i="1" dirty="0" err="1" smtClean="0"/>
              <a:t>адены</a:t>
            </a:r>
            <a:r>
              <a:rPr lang="ru-RU" dirty="0" smtClean="0"/>
              <a:t> или несколько дней на выполнение заданий. Данное нововведение воспринято в основном оптимистично: практически всем, кто выполнял три задания, они представляются чрезмерно растянутыми по времени.</a:t>
            </a:r>
          </a:p>
          <a:p>
            <a:pPr lvl="1"/>
            <a:r>
              <a:rPr lang="ru-RU" i="1" dirty="0" err="1" smtClean="0"/>
              <a:t>Vitality</a:t>
            </a:r>
            <a:r>
              <a:rPr lang="ru-RU" i="1" dirty="0" smtClean="0"/>
              <a:t> </a:t>
            </a:r>
            <a:r>
              <a:rPr lang="ru-RU" i="1" dirty="0" err="1" smtClean="0"/>
              <a:t>System</a:t>
            </a:r>
            <a:r>
              <a:rPr lang="ru-RU" dirty="0" smtClean="0"/>
              <a:t> предполагает увеличение размера опыта и т. н. </a:t>
            </a:r>
            <a:r>
              <a:rPr lang="ru-RU" i="1" dirty="0" smtClean="0"/>
              <a:t>SP</a:t>
            </a:r>
            <a:r>
              <a:rPr lang="ru-RU" dirty="0" smtClean="0"/>
              <a:t> за убийство монстров (максимальный коэффициент — 3х). При этом уровень </a:t>
            </a:r>
            <a:r>
              <a:rPr lang="ru-RU" i="1" dirty="0" err="1" smtClean="0"/>
              <a:t>Vitality</a:t>
            </a:r>
            <a:r>
              <a:rPr lang="ru-RU" dirty="0" smtClean="0"/>
              <a:t> снижается пропорционально количеству набранного опыта. Система включает четыре уровня. Уровни восстанавливаются во время отсутствия персонажа в игровом мире. Опытным путем установлено, что 1 </a:t>
            </a:r>
            <a:r>
              <a:rPr lang="ru-RU" i="1" dirty="0" err="1" smtClean="0"/>
              <a:t>Vitality</a:t>
            </a:r>
            <a:r>
              <a:rPr lang="ru-RU" dirty="0" smtClean="0"/>
              <a:t> уровень восстанавливается приблизительно 9 часов. Это нововведение было воспринято положительно в основном заурядными игроками (до 2 часов игры в день): фактически только в этом случае уровни </a:t>
            </a:r>
            <a:r>
              <a:rPr lang="ru-RU" i="1" dirty="0" err="1" smtClean="0"/>
              <a:t>Vitality</a:t>
            </a:r>
            <a:r>
              <a:rPr lang="ru-RU" dirty="0" smtClean="0"/>
              <a:t> успевают перезарядиться. Игроки, проводящие в игре больше времени, критикуют эту систему: уровни </a:t>
            </a:r>
            <a:r>
              <a:rPr lang="ru-RU" i="1" dirty="0" err="1" smtClean="0"/>
              <a:t>Vitality</a:t>
            </a:r>
            <a:r>
              <a:rPr lang="ru-RU" dirty="0" smtClean="0"/>
              <a:t> не успевают восстановиться, что снижает коэффициент увеличения получаемого опыта до 1.5х-2.0х. Чем больше игрок проводит времени в игре, тем этот коэффициент в среднем меньше.</a:t>
            </a: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476760"/>
            <a:ext cx="1851414" cy="2381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215338" y="6286520"/>
            <a:ext cx="571504" cy="42862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назад 5">
            <a:hlinkClick r:id="rId7" action="ppaction://hlinksldjump" highlightClick="1"/>
          </p:cNvPr>
          <p:cNvSpPr/>
          <p:nvPr/>
        </p:nvSpPr>
        <p:spPr>
          <a:xfrm>
            <a:off x="7572396" y="6286520"/>
            <a:ext cx="571504" cy="4286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2852"/>
            <a:ext cx="7498080" cy="4214842"/>
          </a:xfrm>
        </p:spPr>
        <p:txBody>
          <a:bodyPr>
            <a:normAutofit fontScale="40000" lnSpcReduction="20000"/>
          </a:bodyPr>
          <a:lstStyle/>
          <a:p>
            <a:r>
              <a:rPr lang="ru-RU" b="1" dirty="0" err="1" smtClean="0"/>
              <a:t>Part</a:t>
            </a:r>
            <a:r>
              <a:rPr lang="ru-RU" b="1" dirty="0" smtClean="0"/>
              <a:t> 2</a:t>
            </a:r>
            <a:r>
              <a:rPr lang="ru-RU" dirty="0" smtClean="0"/>
              <a:t> на североамериканских и европейских серверах было введено в урезанном объеме. Дата введения — </a:t>
            </a:r>
            <a:r>
              <a:rPr lang="ru-RU" dirty="0" smtClean="0">
                <a:hlinkClick r:id="rId2" tooltip="27 октября"/>
              </a:rPr>
              <a:t>27 октября</a:t>
            </a:r>
            <a:r>
              <a:rPr lang="ru-RU" dirty="0" smtClean="0"/>
              <a:t> </a:t>
            </a:r>
            <a:r>
              <a:rPr lang="ru-RU" dirty="0" smtClean="0">
                <a:hlinkClick r:id="rId3" tooltip="2008"/>
              </a:rPr>
              <a:t>2008</a:t>
            </a:r>
            <a:r>
              <a:rPr lang="ru-RU" dirty="0" smtClean="0"/>
              <a:t>. </a:t>
            </a:r>
            <a:r>
              <a:rPr lang="ru-RU" baseline="30000" dirty="0" smtClean="0">
                <a:hlinkClick r:id="rId4"/>
              </a:rPr>
              <a:t>[20]</a:t>
            </a:r>
            <a:endParaRPr lang="ru-RU" dirty="0" smtClean="0"/>
          </a:p>
          <a:p>
            <a:r>
              <a:rPr lang="ru-RU" dirty="0" smtClean="0"/>
              <a:t>(англ.) </a:t>
            </a:r>
            <a:r>
              <a:rPr lang="ru-RU" dirty="0" smtClean="0">
                <a:hlinkClick r:id="rId5" tooltip="http://www.lineage2.com/news/graciapt2_01.html"/>
              </a:rPr>
              <a:t>Список изменений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Пользователи из существенных улучшений получили только </a:t>
            </a:r>
            <a:r>
              <a:rPr lang="ru-RU" i="1" dirty="0" err="1" smtClean="0"/>
              <a:t>Pailaka</a:t>
            </a:r>
            <a:r>
              <a:rPr lang="ru-RU" dirty="0" smtClean="0"/>
              <a:t>, </a:t>
            </a:r>
            <a:r>
              <a:rPr lang="ru-RU" i="1" dirty="0" err="1" smtClean="0"/>
              <a:t>Labyrinth</a:t>
            </a:r>
            <a:r>
              <a:rPr lang="ru-RU" i="1" dirty="0" smtClean="0"/>
              <a:t> </a:t>
            </a:r>
            <a:r>
              <a:rPr lang="ru-RU" i="1" dirty="0" err="1" smtClean="0"/>
              <a:t>of</a:t>
            </a:r>
            <a:r>
              <a:rPr lang="ru-RU" i="1" dirty="0" smtClean="0"/>
              <a:t> </a:t>
            </a:r>
            <a:r>
              <a:rPr lang="ru-RU" i="1" dirty="0" err="1" smtClean="0"/>
              <a:t>Abbyss</a:t>
            </a:r>
            <a:r>
              <a:rPr lang="ru-RU" dirty="0" smtClean="0"/>
              <a:t> и </a:t>
            </a:r>
            <a:r>
              <a:rPr lang="ru-RU" i="1" dirty="0" err="1" smtClean="0"/>
              <a:t>Kratei</a:t>
            </a:r>
            <a:r>
              <a:rPr lang="ru-RU" i="1" dirty="0" smtClean="0"/>
              <a:t> </a:t>
            </a:r>
            <a:r>
              <a:rPr lang="ru-RU" i="1" dirty="0" err="1" smtClean="0"/>
              <a:t>Tube</a:t>
            </a:r>
            <a:r>
              <a:rPr lang="ru-RU" dirty="0" smtClean="0"/>
              <a:t> — новые </a:t>
            </a:r>
            <a:r>
              <a:rPr lang="ru-RU" dirty="0" err="1" smtClean="0"/>
              <a:t>инстнанс-зоны</a:t>
            </a:r>
            <a:r>
              <a:rPr lang="ru-RU" dirty="0" smtClean="0"/>
              <a:t>. Никаких значительных изменений игрового процесса произведено не было. Это стало объектом насмешливого отношения со стороны игрового сообщества указанных серверов. Дело в том, что в корейском варианте игры параллельно со вводом </a:t>
            </a:r>
            <a:r>
              <a:rPr lang="ru-RU" b="1" dirty="0" err="1" smtClean="0"/>
              <a:t>Part</a:t>
            </a:r>
            <a:r>
              <a:rPr lang="ru-RU" b="1" dirty="0" smtClean="0"/>
              <a:t> 2</a:t>
            </a:r>
            <a:r>
              <a:rPr lang="ru-RU" dirty="0" smtClean="0"/>
              <a:t> были введены так называемые </a:t>
            </a:r>
            <a:r>
              <a:rPr lang="ru-RU" i="1" dirty="0" err="1" smtClean="0"/>
              <a:t>Vitamin</a:t>
            </a:r>
            <a:r>
              <a:rPr lang="ru-RU" i="1" dirty="0" smtClean="0"/>
              <a:t> </a:t>
            </a:r>
            <a:r>
              <a:rPr lang="ru-RU" i="1" dirty="0" err="1" smtClean="0"/>
              <a:t>Services</a:t>
            </a:r>
            <a:r>
              <a:rPr lang="ru-RU" dirty="0" smtClean="0"/>
              <a:t> (также иногда называемые </a:t>
            </a:r>
            <a:r>
              <a:rPr lang="ru-RU" i="1" dirty="0" err="1" smtClean="0"/>
              <a:t>Color</a:t>
            </a:r>
            <a:r>
              <a:rPr lang="ru-RU" i="1" dirty="0" smtClean="0"/>
              <a:t> </a:t>
            </a:r>
            <a:r>
              <a:rPr lang="ru-RU" i="1" dirty="0" err="1" smtClean="0"/>
              <a:t>Services</a:t>
            </a:r>
            <a:r>
              <a:rPr lang="ru-RU" dirty="0" smtClean="0"/>
              <a:t> по эмблеме на корейском Preview-сайте). Устанавливается набор тарифных планов для доступа в игру с ограничением по общему времени подключения</a:t>
            </a:r>
            <a:r>
              <a:rPr lang="ru-RU" baseline="30000" dirty="0" smtClean="0">
                <a:hlinkClick r:id="rId4"/>
              </a:rPr>
              <a:t>[21]</a:t>
            </a:r>
            <a:r>
              <a:rPr lang="ru-RU" dirty="0" smtClean="0"/>
              <a:t>. В зависимости от выбранного тарифного плана пользователи получают на выбор определенное количество игровых предметов, носящих вспомогательный характер в охоте на монстров</a:t>
            </a:r>
            <a:r>
              <a:rPr lang="ru-RU" baseline="30000" dirty="0" smtClean="0">
                <a:hlinkClick r:id="rId4"/>
              </a:rPr>
              <a:t>[22]</a:t>
            </a:r>
            <a:r>
              <a:rPr lang="ru-RU" dirty="0" smtClean="0"/>
              <a:t>.</a:t>
            </a:r>
          </a:p>
          <a:p>
            <a:r>
              <a:rPr lang="ru-RU" b="1" dirty="0" err="1" smtClean="0"/>
              <a:t>Final</a:t>
            </a:r>
            <a:r>
              <a:rPr lang="ru-RU" dirty="0" smtClean="0"/>
              <a:t> пока не анонсировано на североамериканских и европейских серверах. Известно, что игра подвергнется существенному системному пересмотру, а также игровая вселенная будет расширена: </a:t>
            </a:r>
          </a:p>
          <a:p>
            <a:pPr lvl="1"/>
            <a:r>
              <a:rPr lang="ru-RU" dirty="0" smtClean="0"/>
              <a:t>Произойдет глубокий пересмотр высокоуровневых умений;</a:t>
            </a:r>
          </a:p>
          <a:p>
            <a:pPr lvl="1"/>
            <a:r>
              <a:rPr lang="ru-RU" dirty="0" smtClean="0"/>
              <a:t>Будут введены новые умения для высокоуровневых персонажей;</a:t>
            </a:r>
          </a:p>
          <a:p>
            <a:pPr lvl="1"/>
            <a:r>
              <a:rPr lang="ru-RU" dirty="0" smtClean="0"/>
              <a:t>Будут введены новые наборы брони и новые виды оружия для персонажей наиболее высоких уровней;</a:t>
            </a:r>
          </a:p>
          <a:p>
            <a:pPr lvl="1"/>
            <a:r>
              <a:rPr lang="ru-RU" dirty="0" smtClean="0"/>
              <a:t>Изменится ряд существующих зон;</a:t>
            </a:r>
          </a:p>
          <a:p>
            <a:pPr lvl="1"/>
            <a:r>
              <a:rPr lang="ru-RU" dirty="0" smtClean="0"/>
              <a:t>Будет введен новый вид массовых </a:t>
            </a:r>
            <a:r>
              <a:rPr lang="ru-RU" dirty="0" err="1" smtClean="0">
                <a:hlinkClick r:id="rId6" tooltip="PvP"/>
              </a:rPr>
              <a:t>PvP</a:t>
            </a:r>
            <a:r>
              <a:rPr lang="ru-RU" dirty="0" smtClean="0"/>
              <a:t>;</a:t>
            </a:r>
          </a:p>
          <a:p>
            <a:pPr lvl="1"/>
            <a:r>
              <a:rPr lang="ru-RU" dirty="0" smtClean="0"/>
              <a:t>Будет введен давно обещанный режим полета персонажа, а также летающие корабли;</a:t>
            </a:r>
          </a:p>
          <a:p>
            <a:pPr lvl="1"/>
            <a:r>
              <a:rPr lang="ru-RU" dirty="0" smtClean="0"/>
              <a:t>Будет расширена игровая вселенная на счет элементов нового континента </a:t>
            </a:r>
            <a:r>
              <a:rPr lang="ru-RU" dirty="0" err="1" smtClean="0"/>
              <a:t>Gracia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728" y="4457609"/>
            <a:ext cx="7429552" cy="2400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8501090" y="6357958"/>
            <a:ext cx="500066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Осада замка Аден</a:t>
            </a:r>
            <a:endParaRPr lang="ru-RU" sz="4400" b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Аден является главной торговой столицей мира </a:t>
            </a:r>
            <a:r>
              <a:rPr lang="en-US" dirty="0" smtClean="0"/>
              <a:t>Lineage</a:t>
            </a:r>
            <a:r>
              <a:rPr lang="ru-RU" dirty="0" smtClean="0"/>
              <a:t>. За владение замком происходят массовые бои. Каждая «точка» на этом </a:t>
            </a:r>
            <a:r>
              <a:rPr lang="ru-RU" dirty="0" err="1" smtClean="0"/>
              <a:t>скрине</a:t>
            </a:r>
            <a:r>
              <a:rPr lang="ru-RU" dirty="0" smtClean="0"/>
              <a:t> это 1 персонаж </a:t>
            </a:r>
            <a:r>
              <a:rPr lang="ru-RU" dirty="0" smtClean="0">
                <a:sym typeface="Wingdings" pitchFamily="2" charset="2"/>
              </a:rPr>
              <a:t></a:t>
            </a:r>
            <a:endParaRPr lang="ru-RU" dirty="0"/>
          </a:p>
        </p:txBody>
      </p:sp>
      <p:pic>
        <p:nvPicPr>
          <p:cNvPr id="9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2846" r="2846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8501090" y="6357958"/>
            <a:ext cx="500066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назад 10">
            <a:hlinkClick r:id="rId3" action="ppaction://hlinksldjump" highlightClick="1"/>
          </p:cNvPr>
          <p:cNvSpPr/>
          <p:nvPr/>
        </p:nvSpPr>
        <p:spPr>
          <a:xfrm>
            <a:off x="7929586" y="6357958"/>
            <a:ext cx="500066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build="p"/>
      <p:bldP spid="10" grpId="0" animBg="1"/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7498080" cy="11430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Поклонники мира 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Lineage II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64635">
            <a:off x="5710357" y="1281209"/>
            <a:ext cx="2826440" cy="2826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3628751"/>
            <a:ext cx="4895812" cy="32292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19169">
            <a:off x="1206537" y="1062517"/>
            <a:ext cx="1619250" cy="1343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00770" y="4879076"/>
            <a:ext cx="2943230" cy="19789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2571744"/>
            <a:ext cx="1222368" cy="1777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57554" y="1214422"/>
            <a:ext cx="2500315" cy="2305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8501090" y="6357958"/>
            <a:ext cx="500066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назад 10">
            <a:hlinkClick r:id="" action="ppaction://hlinkshowjump?jump=previousslide" highlightClick="1"/>
          </p:cNvPr>
          <p:cNvSpPr/>
          <p:nvPr/>
        </p:nvSpPr>
        <p:spPr>
          <a:xfrm>
            <a:off x="7929586" y="6357958"/>
            <a:ext cx="500066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4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6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8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200"/>
                            </p:stCondLst>
                            <p:childTnLst>
                              <p:par>
                                <p:cTn id="2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400"/>
                            </p:stCondLst>
                            <p:childTnLst>
                              <p:par>
                                <p:cTn id="3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6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3000372"/>
            <a:ext cx="7929618" cy="135732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Вот вы и узнали про мир </a:t>
            </a:r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Lineage II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520" y="1000108"/>
            <a:ext cx="16002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4857760"/>
            <a:ext cx="1967993" cy="17287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214290"/>
            <a:ext cx="3333741" cy="2500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139</TotalTime>
  <Words>1944</Words>
  <Application>Microsoft Office PowerPoint</Application>
  <PresentationFormat>Экран (4:3)</PresentationFormat>
  <Paragraphs>154</Paragraphs>
  <Slides>32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Солнцестояние</vt:lpstr>
      <vt:lpstr>Моё хобби</vt:lpstr>
      <vt:lpstr>Lineage II</vt:lpstr>
      <vt:lpstr>Общая информация</vt:lpstr>
      <vt:lpstr>Геймплей и управление</vt:lpstr>
      <vt:lpstr>Предпосылки</vt:lpstr>
      <vt:lpstr>Боевая экипировка</vt:lpstr>
      <vt:lpstr>География</vt:lpstr>
      <vt:lpstr>Сага</vt:lpstr>
      <vt:lpstr>Расы и классы персонажей</vt:lpstr>
      <vt:lpstr>Слайд 10</vt:lpstr>
      <vt:lpstr>Слайд 11</vt:lpstr>
      <vt:lpstr>Система геройства </vt:lpstr>
      <vt:lpstr>Noblesse</vt:lpstr>
      <vt:lpstr>Герои</vt:lpstr>
      <vt:lpstr>Неприглядные стороны игры</vt:lpstr>
      <vt:lpstr>Столкновение с реальной экономикой</vt:lpstr>
      <vt:lpstr>Фармеры</vt:lpstr>
      <vt:lpstr>Ботоводство</vt:lpstr>
      <vt:lpstr>Слайд 19</vt:lpstr>
      <vt:lpstr>Прелюдия</vt:lpstr>
      <vt:lpstr>Предвестники войны</vt:lpstr>
      <vt:lpstr>Эпоха роскоши</vt:lpstr>
      <vt:lpstr>Возрождение тьмы</vt:lpstr>
      <vt:lpstr>Наследники судьбы</vt:lpstr>
      <vt:lpstr>Клятва крови</vt:lpstr>
      <vt:lpstr>Интерлюдия</vt:lpstr>
      <vt:lpstr>Первый трон: Камаэль</vt:lpstr>
      <vt:lpstr>The 2nd Throne: Gracia</vt:lpstr>
      <vt:lpstr>Слайд 29</vt:lpstr>
      <vt:lpstr>Осада замка Аден</vt:lpstr>
      <vt:lpstr>Поклонники мира Lineage II</vt:lpstr>
      <vt:lpstr>Вот вы и узнали про мир  Lineage II</vt:lpstr>
    </vt:vector>
  </TitlesOfParts>
  <Company>Microsoft Corp.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Моё хобби</dc:title>
  <dc:creator>Bill Gates</dc:creator>
  <cp:lastModifiedBy>Александр</cp:lastModifiedBy>
  <cp:revision>14</cp:revision>
  <dcterms:created xsi:type="dcterms:W3CDTF">2008-09-04T05:28:11Z</dcterms:created>
  <dcterms:modified xsi:type="dcterms:W3CDTF">2010-10-09T23:37:41Z</dcterms:modified>
</cp:coreProperties>
</file>